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2"/>
  </p:handoutMasterIdLst>
  <p:sldIdLst>
    <p:sldId id="256" r:id="rId2"/>
    <p:sldId id="285" r:id="rId3"/>
    <p:sldId id="286" r:id="rId4"/>
    <p:sldId id="287" r:id="rId5"/>
    <p:sldId id="274" r:id="rId6"/>
    <p:sldId id="271" r:id="rId7"/>
    <p:sldId id="273" r:id="rId8"/>
    <p:sldId id="272" r:id="rId9"/>
    <p:sldId id="275" r:id="rId10"/>
    <p:sldId id="276" r:id="rId11"/>
    <p:sldId id="289" r:id="rId12"/>
    <p:sldId id="277" r:id="rId13"/>
    <p:sldId id="278" r:id="rId14"/>
    <p:sldId id="279" r:id="rId15"/>
    <p:sldId id="280" r:id="rId16"/>
    <p:sldId id="281" r:id="rId17"/>
    <p:sldId id="282" r:id="rId18"/>
    <p:sldId id="283" r:id="rId19"/>
    <p:sldId id="284" r:id="rId20"/>
    <p:sldId id="288" r:id="rId21"/>
  </p:sldIdLst>
  <p:sldSz cx="9144000" cy="6858000" type="screen4x3"/>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666" y="-259"/>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0936"/>
          </a:xfrm>
          <a:prstGeom prst="rect">
            <a:avLst/>
          </a:prstGeom>
        </p:spPr>
        <p:txBody>
          <a:bodyPr vert="horz" lIns="96606" tIns="48303" rIns="96606" bIns="48303"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0936"/>
          </a:xfrm>
          <a:prstGeom prst="rect">
            <a:avLst/>
          </a:prstGeom>
        </p:spPr>
        <p:txBody>
          <a:bodyPr vert="horz" lIns="96606" tIns="48303" rIns="96606" bIns="48303" rtlCol="0"/>
          <a:lstStyle>
            <a:lvl1pPr algn="r">
              <a:defRPr sz="1300"/>
            </a:lvl1pPr>
          </a:lstStyle>
          <a:p>
            <a:fld id="{9F2EAB5D-8710-4AD8-9ADA-67443C100E08}" type="datetimeFigureOut">
              <a:rPr lang="en-GB" smtClean="0"/>
              <a:t>25/03/2025</a:t>
            </a:fld>
            <a:endParaRPr lang="en-GB"/>
          </a:p>
        </p:txBody>
      </p:sp>
      <p:sp>
        <p:nvSpPr>
          <p:cNvPr id="4" name="Footer Placeholder 3"/>
          <p:cNvSpPr>
            <a:spLocks noGrp="1"/>
          </p:cNvSpPr>
          <p:nvPr>
            <p:ph type="ftr" sz="quarter" idx="2"/>
          </p:nvPr>
        </p:nvSpPr>
        <p:spPr>
          <a:xfrm>
            <a:off x="0" y="9516038"/>
            <a:ext cx="2984871" cy="500936"/>
          </a:xfrm>
          <a:prstGeom prst="rect">
            <a:avLst/>
          </a:prstGeom>
        </p:spPr>
        <p:txBody>
          <a:bodyPr vert="horz" lIns="96606" tIns="48303" rIns="96606" bIns="48303"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6038"/>
            <a:ext cx="2984871" cy="500936"/>
          </a:xfrm>
          <a:prstGeom prst="rect">
            <a:avLst/>
          </a:prstGeom>
        </p:spPr>
        <p:txBody>
          <a:bodyPr vert="horz" lIns="96606" tIns="48303" rIns="96606" bIns="48303" rtlCol="0" anchor="b"/>
          <a:lstStyle>
            <a:lvl1pPr algn="r">
              <a:defRPr sz="1300"/>
            </a:lvl1pPr>
          </a:lstStyle>
          <a:p>
            <a:fld id="{0DE70344-C6B1-4FE6-9C88-055CAEF7476E}" type="slidenum">
              <a:rPr lang="en-GB" smtClean="0"/>
              <a:t>‹#›</a:t>
            </a:fld>
            <a:endParaRPr lang="en-GB"/>
          </a:p>
        </p:txBody>
      </p:sp>
    </p:spTree>
    <p:extLst>
      <p:ext uri="{BB962C8B-B14F-4D97-AF65-F5344CB8AC3E}">
        <p14:creationId xmlns:p14="http://schemas.microsoft.com/office/powerpoint/2010/main" val="29095038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1134F8C-CC60-4291-9816-80F119171F0E}"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1134F8C-CC60-4291-9816-80F119171F0E}"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134F8C-CC60-4291-9816-80F119171F0E}"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1134F8C-CC60-4291-9816-80F119171F0E}" type="datetimeFigureOut">
              <a:rPr lang="en-GB" smtClean="0"/>
              <a:t>25/03/2025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1134F8C-CC60-4291-9816-80F119171F0E}" type="datetimeFigureOut">
              <a:rPr lang="en-GB" smtClean="0"/>
              <a:t>25/03/2025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CB6631-27F5-4950-BB43-C97F1C333310}" type="slidenum">
              <a:rPr lang="en-GB" smtClean="0"/>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1134F8C-CC60-4291-9816-80F119171F0E}" type="datetimeFigureOut">
              <a:rPr lang="en-GB" smtClean="0"/>
              <a:t>25/03/2025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34F8C-CC60-4291-9816-80F119171F0E}" type="datetimeFigureOut">
              <a:rPr lang="en-GB" smtClean="0"/>
              <a:t>25/03/2025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134F8C-CC60-4291-9816-80F119171F0E}" type="datetimeFigureOut">
              <a:rPr lang="en-GB" smtClean="0"/>
              <a:t>25/03/2025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134F8C-CC60-4291-9816-80F119171F0E}" type="datetimeFigureOut">
              <a:rPr lang="en-GB" smtClean="0"/>
              <a:t>25/03/2025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134F8C-CC60-4291-9816-80F119171F0E}"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134F8C-CC60-4291-9816-80F119171F0E}"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5400000" scaled="0"/>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C1134F8C-CC60-4291-9816-80F119171F0E}" type="datetimeFigureOut">
              <a:rPr lang="en-GB" smtClean="0"/>
              <a:t>25/03/2025</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7DCB6631-27F5-4950-BB43-C97F1C333310}"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hyperlink" Target="https://www.stanburn.harrow.sch.uk/page/?title=Subject+Coverage&amp;pid=3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8.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hyperlink" Target="https://www.stanburn.harrow.sch.uk/page/?title=Subject+Coverage&amp;pid=38" TargetMode="External"/><Relationship Id="rId5" Type="http://schemas.openxmlformats.org/officeDocument/2006/relationships/image" Target="../media/image27.jpe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image" Target="../media/image53.png"/></Relationships>
</file>

<file path=ppt/slides/_rels/slide1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17.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4.png"/><Relationship Id="rId7" Type="http://schemas.openxmlformats.org/officeDocument/2006/relationships/image" Target="../media/image63.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 Id="rId9" Type="http://schemas.openxmlformats.org/officeDocument/2006/relationships/hyperlink" Target="https://www.stanburn.harrow.sch.uk/page/?title=Cultural+Capital&amp;pid=59"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2.xml"/><Relationship Id="rId5" Type="http://schemas.openxmlformats.org/officeDocument/2006/relationships/image" Target="../media/image68.png"/><Relationship Id="rId4" Type="http://schemas.openxmlformats.org/officeDocument/2006/relationships/image" Target="../media/image67.png"/></Relationships>
</file>

<file path=ppt/slides/_rels/slide1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5.jpeg"/><Relationship Id="rId1" Type="http://schemas.openxmlformats.org/officeDocument/2006/relationships/slideLayout" Target="../slideLayouts/slideLayout2.xml"/><Relationship Id="rId5" Type="http://schemas.openxmlformats.org/officeDocument/2006/relationships/image" Target="../media/image71.jpeg"/><Relationship Id="rId4" Type="http://schemas.openxmlformats.org/officeDocument/2006/relationships/image" Target="../media/image70.png"/></Relationships>
</file>

<file path=ppt/slides/_rels/slide2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3504" y="260648"/>
            <a:ext cx="5740867" cy="1077218"/>
          </a:xfrm>
          <a:prstGeom prst="rect">
            <a:avLst/>
          </a:prstGeom>
          <a:noFill/>
        </p:spPr>
        <p:txBody>
          <a:bodyPr wrap="none" rtlCol="0">
            <a:spAutoFit/>
          </a:bodyPr>
          <a:lstStyle/>
          <a:p>
            <a:pPr algn="ctr"/>
            <a:r>
              <a:rPr lang="en-GB" sz="3200" dirty="0" smtClean="0">
                <a:solidFill>
                  <a:srgbClr val="0070C0"/>
                </a:solidFill>
                <a:effectLst>
                  <a:outerShdw blurRad="38100" dist="38100" dir="2700000" algn="tl">
                    <a:srgbClr val="000000">
                      <a:alpha val="43137"/>
                    </a:srgbClr>
                  </a:outerShdw>
                </a:effectLst>
              </a:rPr>
              <a:t>Spring Term </a:t>
            </a:r>
          </a:p>
          <a:p>
            <a:pPr algn="ctr"/>
            <a:r>
              <a:rPr lang="en-GB" sz="3200" dirty="0" smtClean="0">
                <a:solidFill>
                  <a:srgbClr val="0070C0"/>
                </a:solidFill>
                <a:effectLst>
                  <a:outerShdw blurRad="38100" dist="38100" dir="2700000" algn="tl">
                    <a:srgbClr val="000000">
                      <a:alpha val="43137"/>
                    </a:srgbClr>
                  </a:outerShdw>
                </a:effectLst>
              </a:rPr>
              <a:t>Teaching and Learning Update</a:t>
            </a:r>
            <a:endParaRPr lang="en-GB" sz="3200" dirty="0">
              <a:solidFill>
                <a:srgbClr val="0070C0"/>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6891" y="1772816"/>
            <a:ext cx="3174092" cy="3174092"/>
          </a:xfrm>
          <a:prstGeom prst="rect">
            <a:avLst/>
          </a:prstGeom>
        </p:spPr>
      </p:pic>
      <p:sp>
        <p:nvSpPr>
          <p:cNvPr id="2" name="TextBox 1"/>
          <p:cNvSpPr txBox="1"/>
          <p:nvPr/>
        </p:nvSpPr>
        <p:spPr>
          <a:xfrm>
            <a:off x="3331217" y="5517232"/>
            <a:ext cx="2305438" cy="923330"/>
          </a:xfrm>
          <a:prstGeom prst="rect">
            <a:avLst/>
          </a:prstGeom>
          <a:noFill/>
        </p:spPr>
        <p:txBody>
          <a:bodyPr wrap="none" rtlCol="0">
            <a:spAutoFit/>
          </a:bodyPr>
          <a:lstStyle/>
          <a:p>
            <a:pPr algn="ctr"/>
            <a:r>
              <a:rPr lang="en-GB" dirty="0" smtClean="0"/>
              <a:t>Katherine Hartland</a:t>
            </a:r>
          </a:p>
          <a:p>
            <a:pPr algn="ctr"/>
            <a:endParaRPr lang="en-GB" i="1" dirty="0" smtClean="0"/>
          </a:p>
          <a:p>
            <a:pPr algn="ctr"/>
            <a:r>
              <a:rPr lang="en-GB" i="1" dirty="0" smtClean="0"/>
              <a:t>Deputy </a:t>
            </a:r>
            <a:r>
              <a:rPr lang="en-GB" i="1" dirty="0" err="1" smtClean="0"/>
              <a:t>Headteacher</a:t>
            </a:r>
            <a:endParaRPr lang="en-GB" i="1" dirty="0"/>
          </a:p>
        </p:txBody>
      </p:sp>
    </p:spTree>
    <p:extLst>
      <p:ext uri="{BB962C8B-B14F-4D97-AF65-F5344CB8AC3E}">
        <p14:creationId xmlns:p14="http://schemas.microsoft.com/office/powerpoint/2010/main" val="5945187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116632"/>
            <a:ext cx="5904655" cy="2308324"/>
          </a:xfrm>
          <a:prstGeom prst="rect">
            <a:avLst/>
          </a:prstGeom>
          <a:noFill/>
        </p:spPr>
        <p:txBody>
          <a:bodyPr wrap="square" rtlCol="0">
            <a:spAutoFit/>
          </a:bodyPr>
          <a:lstStyle/>
          <a:p>
            <a:r>
              <a:rPr lang="en-GB" b="1" i="1" dirty="0" smtClean="0"/>
              <a:t>Teaching and Learning – Spring Term Update:</a:t>
            </a:r>
          </a:p>
          <a:p>
            <a:pPr marL="285750" indent="-285750">
              <a:buFont typeface="Arial" pitchFamily="34" charset="0"/>
              <a:buChar char="•"/>
            </a:pPr>
            <a:r>
              <a:rPr lang="en-GB" dirty="0" smtClean="0"/>
              <a:t>INSET day session on </a:t>
            </a:r>
            <a:r>
              <a:rPr lang="en-GB" dirty="0" err="1" smtClean="0"/>
              <a:t>Stanburn’s</a:t>
            </a:r>
            <a:r>
              <a:rPr lang="en-GB" dirty="0" smtClean="0"/>
              <a:t> Curriculum.</a:t>
            </a:r>
          </a:p>
          <a:p>
            <a:pPr marL="285750" indent="-285750">
              <a:buFont typeface="Arial" pitchFamily="34" charset="0"/>
              <a:buChar char="•"/>
            </a:pPr>
            <a:r>
              <a:rPr lang="en-GB" dirty="0" smtClean="0"/>
              <a:t>Learning walks to review provision of wider curriculum with YLs: Science, History, RE, DT, Art.</a:t>
            </a:r>
          </a:p>
          <a:p>
            <a:pPr marL="285750" indent="-285750">
              <a:buFont typeface="Arial" pitchFamily="34" charset="0"/>
              <a:buChar char="•"/>
            </a:pPr>
            <a:r>
              <a:rPr lang="en-GB" dirty="0" smtClean="0"/>
              <a:t>Pupil Voice collected to gauge pupil </a:t>
            </a:r>
            <a:br>
              <a:rPr lang="en-GB" dirty="0" smtClean="0"/>
            </a:br>
            <a:r>
              <a:rPr lang="en-GB" dirty="0" smtClean="0"/>
              <a:t>opinion of their learning.</a:t>
            </a:r>
          </a:p>
          <a:p>
            <a:pPr marL="285750" indent="-285750">
              <a:buFont typeface="Arial" pitchFamily="34" charset="0"/>
              <a:buChar char="•"/>
            </a:pPr>
            <a:r>
              <a:rPr lang="en-GB" dirty="0" smtClean="0"/>
              <a:t>Monitoring by subject leaders against school’s </a:t>
            </a:r>
            <a:br>
              <a:rPr lang="en-GB" dirty="0" smtClean="0"/>
            </a:br>
            <a:r>
              <a:rPr lang="en-GB" dirty="0" smtClean="0"/>
              <a:t>curriculum guidance and expectations. </a:t>
            </a:r>
          </a:p>
        </p:txBody>
      </p:sp>
      <p:sp>
        <p:nvSpPr>
          <p:cNvPr id="5" name="Rectangle 4"/>
          <p:cNvSpPr/>
          <p:nvPr/>
        </p:nvSpPr>
        <p:spPr>
          <a:xfrm>
            <a:off x="6300192" y="560367"/>
            <a:ext cx="2736304" cy="830997"/>
          </a:xfrm>
          <a:prstGeom prst="rect">
            <a:avLst/>
          </a:prstGeom>
          <a:solidFill>
            <a:schemeClr val="accent6">
              <a:lumMod val="60000"/>
              <a:lumOff val="40000"/>
            </a:schemeClr>
          </a:solidFill>
        </p:spPr>
        <p:txBody>
          <a:bodyPr wrap="square">
            <a:spAutoFit/>
          </a:bodyPr>
          <a:lstStyle/>
          <a:p>
            <a:r>
              <a:rPr lang="en-GB" sz="1200" dirty="0"/>
              <a:t>What have you learnt in today’s lesson? </a:t>
            </a:r>
            <a:r>
              <a:rPr lang="en-GB" sz="1200" i="1" dirty="0"/>
              <a:t>I have learnt the </a:t>
            </a:r>
            <a:r>
              <a:rPr lang="en-GB" sz="1200" i="1" dirty="0" smtClean="0"/>
              <a:t>word palaeontologist </a:t>
            </a:r>
            <a:r>
              <a:rPr lang="en-GB" sz="1200" i="1" dirty="0"/>
              <a:t>Mrs Hartland! That is someone who digs up fossils. </a:t>
            </a:r>
            <a:endParaRPr lang="en-GB" sz="1200" dirty="0"/>
          </a:p>
        </p:txBody>
      </p:sp>
      <p:sp>
        <p:nvSpPr>
          <p:cNvPr id="6" name="Rectangle 5"/>
          <p:cNvSpPr/>
          <p:nvPr/>
        </p:nvSpPr>
        <p:spPr>
          <a:xfrm>
            <a:off x="6444208" y="1486771"/>
            <a:ext cx="2592288" cy="830997"/>
          </a:xfrm>
          <a:prstGeom prst="rect">
            <a:avLst/>
          </a:prstGeom>
          <a:solidFill>
            <a:srgbClr val="FFC000"/>
          </a:solidFill>
        </p:spPr>
        <p:txBody>
          <a:bodyPr wrap="square">
            <a:spAutoFit/>
          </a:bodyPr>
          <a:lstStyle/>
          <a:p>
            <a:r>
              <a:rPr lang="en-GB" sz="1200" dirty="0"/>
              <a:t>What is that on the table (pointing)? </a:t>
            </a:r>
            <a:r>
              <a:rPr lang="en-GB" sz="1200" i="1" dirty="0"/>
              <a:t>That is called ‘slip’. It’s a bit like glue and you use it to glue extra bits on your pots. </a:t>
            </a:r>
            <a:endParaRPr lang="en-GB" sz="1200" dirty="0"/>
          </a:p>
        </p:txBody>
      </p:sp>
      <p:sp>
        <p:nvSpPr>
          <p:cNvPr id="9" name="TextBox 8"/>
          <p:cNvSpPr txBox="1"/>
          <p:nvPr/>
        </p:nvSpPr>
        <p:spPr>
          <a:xfrm>
            <a:off x="7308304" y="116632"/>
            <a:ext cx="1440160" cy="338554"/>
          </a:xfrm>
          <a:prstGeom prst="rect">
            <a:avLst/>
          </a:prstGeom>
          <a:solidFill>
            <a:schemeClr val="accent3">
              <a:lumMod val="40000"/>
              <a:lumOff val="60000"/>
            </a:schemeClr>
          </a:solidFill>
        </p:spPr>
        <p:txBody>
          <a:bodyPr wrap="square" rtlCol="0">
            <a:spAutoFit/>
          </a:bodyPr>
          <a:lstStyle/>
          <a:p>
            <a:pPr algn="ctr"/>
            <a:r>
              <a:rPr lang="en-GB" sz="1600" dirty="0" smtClean="0"/>
              <a:t>Pupil Voice</a:t>
            </a:r>
            <a:endParaRPr lang="en-GB" sz="1600" dirty="0"/>
          </a:p>
        </p:txBody>
      </p:sp>
      <p:sp>
        <p:nvSpPr>
          <p:cNvPr id="7" name="Rectangle 6"/>
          <p:cNvSpPr/>
          <p:nvPr/>
        </p:nvSpPr>
        <p:spPr>
          <a:xfrm>
            <a:off x="5652120" y="2394754"/>
            <a:ext cx="3312368" cy="1754326"/>
          </a:xfrm>
          <a:prstGeom prst="rect">
            <a:avLst/>
          </a:prstGeom>
          <a:solidFill>
            <a:srgbClr val="FFFF00"/>
          </a:solidFill>
        </p:spPr>
        <p:txBody>
          <a:bodyPr wrap="square">
            <a:spAutoFit/>
          </a:bodyPr>
          <a:lstStyle/>
          <a:p>
            <a:r>
              <a:rPr lang="en-GB" sz="1200" dirty="0"/>
              <a:t>The children in the class were passionate about sharing their different experiences of ‘food around the world’ e.g. </a:t>
            </a:r>
          </a:p>
          <a:p>
            <a:r>
              <a:rPr lang="en-GB" sz="1200" i="1" dirty="0"/>
              <a:t>I have been on holiday to Greece and visited an Olive Oil factory. This is because olives grow easily in Greece as it’s sunny.</a:t>
            </a:r>
            <a:endParaRPr lang="en-GB" sz="1200" dirty="0"/>
          </a:p>
          <a:p>
            <a:r>
              <a:rPr lang="en-GB" sz="1200" i="1" dirty="0"/>
              <a:t>I went to Kenya and it is very hot. I was able to pick mangoes off my grandma’s tree as there are lots of mangoes in Kenya</a:t>
            </a:r>
            <a:r>
              <a:rPr lang="en-GB" sz="1200" i="1" dirty="0" smtClean="0"/>
              <a:t>.</a:t>
            </a:r>
            <a:endParaRPr lang="en-GB" sz="1200" dirty="0"/>
          </a:p>
        </p:txBody>
      </p:sp>
      <p:pic>
        <p:nvPicPr>
          <p:cNvPr id="13317"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47455" y="4272517"/>
            <a:ext cx="2836791" cy="2455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9"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5144" y="4509120"/>
            <a:ext cx="2886319"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2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3119051"/>
            <a:ext cx="2448272" cy="3550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21"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43808" y="2654148"/>
            <a:ext cx="2677783" cy="1494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p:cNvSpPr txBox="1"/>
          <p:nvPr/>
        </p:nvSpPr>
        <p:spPr>
          <a:xfrm>
            <a:off x="155928" y="2706765"/>
            <a:ext cx="2339752" cy="338554"/>
          </a:xfrm>
          <a:prstGeom prst="rect">
            <a:avLst/>
          </a:prstGeom>
          <a:solidFill>
            <a:schemeClr val="accent3">
              <a:lumMod val="40000"/>
              <a:lumOff val="60000"/>
            </a:schemeClr>
          </a:solidFill>
        </p:spPr>
        <p:txBody>
          <a:bodyPr wrap="square" rtlCol="0">
            <a:spAutoFit/>
          </a:bodyPr>
          <a:lstStyle/>
          <a:p>
            <a:pPr algn="ctr"/>
            <a:r>
              <a:rPr lang="en-GB" sz="1600" dirty="0" smtClean="0"/>
              <a:t>Curriculum ‘on a page’</a:t>
            </a:r>
            <a:endParaRPr lang="en-GB" sz="1600" dirty="0"/>
          </a:p>
        </p:txBody>
      </p:sp>
    </p:spTree>
    <p:extLst>
      <p:ext uri="{BB962C8B-B14F-4D97-AF65-F5344CB8AC3E}">
        <p14:creationId xmlns:p14="http://schemas.microsoft.com/office/powerpoint/2010/main" val="216213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3320"/>
                                        </p:tgtEl>
                                        <p:attrNameLst>
                                          <p:attrName>style.visibility</p:attrName>
                                        </p:attrNameLst>
                                      </p:cBhvr>
                                      <p:to>
                                        <p:strVal val="visible"/>
                                      </p:to>
                                    </p:set>
                                    <p:animEffect transition="in" filter="fade">
                                      <p:cBhvr>
                                        <p:cTn id="21" dur="1000"/>
                                        <p:tgtEl>
                                          <p:spTgt spid="13320"/>
                                        </p:tgtEl>
                                      </p:cBhvr>
                                    </p:animEffect>
                                    <p:anim calcmode="lin" valueType="num">
                                      <p:cBhvr>
                                        <p:cTn id="22" dur="1000" fill="hold"/>
                                        <p:tgtEl>
                                          <p:spTgt spid="13320"/>
                                        </p:tgtEl>
                                        <p:attrNameLst>
                                          <p:attrName>ppt_x</p:attrName>
                                        </p:attrNameLst>
                                      </p:cBhvr>
                                      <p:tavLst>
                                        <p:tav tm="0">
                                          <p:val>
                                            <p:strVal val="#ppt_x"/>
                                          </p:val>
                                        </p:tav>
                                        <p:tav tm="100000">
                                          <p:val>
                                            <p:strVal val="#ppt_x"/>
                                          </p:val>
                                        </p:tav>
                                      </p:tavLst>
                                    </p:anim>
                                    <p:anim calcmode="lin" valueType="num">
                                      <p:cBhvr>
                                        <p:cTn id="23" dur="1000" fill="hold"/>
                                        <p:tgtEl>
                                          <p:spTgt spid="1332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319"/>
                                        </p:tgtEl>
                                        <p:attrNameLst>
                                          <p:attrName>style.visibility</p:attrName>
                                        </p:attrNameLst>
                                      </p:cBhvr>
                                      <p:to>
                                        <p:strVal val="visible"/>
                                      </p:to>
                                    </p:set>
                                    <p:animEffect transition="in" filter="fade">
                                      <p:cBhvr>
                                        <p:cTn id="35" dur="1000"/>
                                        <p:tgtEl>
                                          <p:spTgt spid="13319"/>
                                        </p:tgtEl>
                                      </p:cBhvr>
                                    </p:animEffect>
                                    <p:anim calcmode="lin" valueType="num">
                                      <p:cBhvr>
                                        <p:cTn id="36" dur="1000" fill="hold"/>
                                        <p:tgtEl>
                                          <p:spTgt spid="13319"/>
                                        </p:tgtEl>
                                        <p:attrNameLst>
                                          <p:attrName>ppt_x</p:attrName>
                                        </p:attrNameLst>
                                      </p:cBhvr>
                                      <p:tavLst>
                                        <p:tav tm="0">
                                          <p:val>
                                            <p:strVal val="#ppt_x"/>
                                          </p:val>
                                        </p:tav>
                                        <p:tav tm="100000">
                                          <p:val>
                                            <p:strVal val="#ppt_x"/>
                                          </p:val>
                                        </p:tav>
                                      </p:tavLst>
                                    </p:anim>
                                    <p:anim calcmode="lin" valueType="num">
                                      <p:cBhvr>
                                        <p:cTn id="37" dur="1000" fill="hold"/>
                                        <p:tgtEl>
                                          <p:spTgt spid="13319"/>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3317"/>
                                        </p:tgtEl>
                                        <p:attrNameLst>
                                          <p:attrName>style.visibility</p:attrName>
                                        </p:attrNameLst>
                                      </p:cBhvr>
                                      <p:to>
                                        <p:strVal val="visible"/>
                                      </p:to>
                                    </p:set>
                                    <p:animEffect transition="in" filter="fade">
                                      <p:cBhvr>
                                        <p:cTn id="40" dur="1000"/>
                                        <p:tgtEl>
                                          <p:spTgt spid="13317"/>
                                        </p:tgtEl>
                                      </p:cBhvr>
                                    </p:animEffect>
                                    <p:anim calcmode="lin" valueType="num">
                                      <p:cBhvr>
                                        <p:cTn id="41" dur="1000" fill="hold"/>
                                        <p:tgtEl>
                                          <p:spTgt spid="13317"/>
                                        </p:tgtEl>
                                        <p:attrNameLst>
                                          <p:attrName>ppt_x</p:attrName>
                                        </p:attrNameLst>
                                      </p:cBhvr>
                                      <p:tavLst>
                                        <p:tav tm="0">
                                          <p:val>
                                            <p:strVal val="#ppt_x"/>
                                          </p:val>
                                        </p:tav>
                                        <p:tav tm="100000">
                                          <p:val>
                                            <p:strVal val="#ppt_x"/>
                                          </p:val>
                                        </p:tav>
                                      </p:tavLst>
                                    </p:anim>
                                    <p:anim calcmode="lin" valueType="num">
                                      <p:cBhvr>
                                        <p:cTn id="42" dur="1000" fill="hold"/>
                                        <p:tgtEl>
                                          <p:spTgt spid="13317"/>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fade">
                                      <p:cBhvr>
                                        <p:cTn id="47" dur="1000"/>
                                        <p:tgtEl>
                                          <p:spTgt spid="4">
                                            <p:txEl>
                                              <p:pRg st="3" end="3"/>
                                            </p:txEl>
                                          </p:spTgt>
                                        </p:tgtEl>
                                      </p:cBhvr>
                                    </p:animEffect>
                                    <p:anim calcmode="lin" valueType="num">
                                      <p:cBhvr>
                                        <p:cTn id="4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1000"/>
                                        <p:tgtEl>
                                          <p:spTgt spid="9"/>
                                        </p:tgtEl>
                                      </p:cBhvr>
                                    </p:animEffect>
                                    <p:anim calcmode="lin" valueType="num">
                                      <p:cBhvr>
                                        <p:cTn id="55" dur="1000" fill="hold"/>
                                        <p:tgtEl>
                                          <p:spTgt spid="9"/>
                                        </p:tgtEl>
                                        <p:attrNameLst>
                                          <p:attrName>ppt_x</p:attrName>
                                        </p:attrNameLst>
                                      </p:cBhvr>
                                      <p:tavLst>
                                        <p:tav tm="0">
                                          <p:val>
                                            <p:strVal val="#ppt_x"/>
                                          </p:val>
                                        </p:tav>
                                        <p:tav tm="100000">
                                          <p:val>
                                            <p:strVal val="#ppt_x"/>
                                          </p:val>
                                        </p:tav>
                                      </p:tavLst>
                                    </p:anim>
                                    <p:anim calcmode="lin" valueType="num">
                                      <p:cBhvr>
                                        <p:cTn id="56" dur="1000" fill="hold"/>
                                        <p:tgtEl>
                                          <p:spTgt spid="9"/>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1000"/>
                                        <p:tgtEl>
                                          <p:spTgt spid="5"/>
                                        </p:tgtEl>
                                      </p:cBhvr>
                                    </p:animEffect>
                                    <p:anim calcmode="lin" valueType="num">
                                      <p:cBhvr>
                                        <p:cTn id="60" dur="1000" fill="hold"/>
                                        <p:tgtEl>
                                          <p:spTgt spid="5"/>
                                        </p:tgtEl>
                                        <p:attrNameLst>
                                          <p:attrName>ppt_x</p:attrName>
                                        </p:attrNameLst>
                                      </p:cBhvr>
                                      <p:tavLst>
                                        <p:tav tm="0">
                                          <p:val>
                                            <p:strVal val="#ppt_x"/>
                                          </p:val>
                                        </p:tav>
                                        <p:tav tm="100000">
                                          <p:val>
                                            <p:strVal val="#ppt_x"/>
                                          </p:val>
                                        </p:tav>
                                      </p:tavLst>
                                    </p:anim>
                                    <p:anim calcmode="lin" valueType="num">
                                      <p:cBhvr>
                                        <p:cTn id="61" dur="1000" fill="hold"/>
                                        <p:tgtEl>
                                          <p:spTgt spid="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1000"/>
                                        <p:tgtEl>
                                          <p:spTgt spid="6"/>
                                        </p:tgtEl>
                                      </p:cBhvr>
                                    </p:animEffect>
                                    <p:anim calcmode="lin" valueType="num">
                                      <p:cBhvr>
                                        <p:cTn id="65" dur="1000" fill="hold"/>
                                        <p:tgtEl>
                                          <p:spTgt spid="6"/>
                                        </p:tgtEl>
                                        <p:attrNameLst>
                                          <p:attrName>ppt_x</p:attrName>
                                        </p:attrNameLst>
                                      </p:cBhvr>
                                      <p:tavLst>
                                        <p:tav tm="0">
                                          <p:val>
                                            <p:strVal val="#ppt_x"/>
                                          </p:val>
                                        </p:tav>
                                        <p:tav tm="100000">
                                          <p:val>
                                            <p:strVal val="#ppt_x"/>
                                          </p:val>
                                        </p:tav>
                                      </p:tavLst>
                                    </p:anim>
                                    <p:anim calcmode="lin" valueType="num">
                                      <p:cBhvr>
                                        <p:cTn id="66" dur="1000" fill="hold"/>
                                        <p:tgtEl>
                                          <p:spTgt spid="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fade">
                                      <p:cBhvr>
                                        <p:cTn id="69" dur="1000"/>
                                        <p:tgtEl>
                                          <p:spTgt spid="7"/>
                                        </p:tgtEl>
                                      </p:cBhvr>
                                    </p:animEffect>
                                    <p:anim calcmode="lin" valueType="num">
                                      <p:cBhvr>
                                        <p:cTn id="70" dur="1000" fill="hold"/>
                                        <p:tgtEl>
                                          <p:spTgt spid="7"/>
                                        </p:tgtEl>
                                        <p:attrNameLst>
                                          <p:attrName>ppt_x</p:attrName>
                                        </p:attrNameLst>
                                      </p:cBhvr>
                                      <p:tavLst>
                                        <p:tav tm="0">
                                          <p:val>
                                            <p:strVal val="#ppt_x"/>
                                          </p:val>
                                        </p:tav>
                                        <p:tav tm="100000">
                                          <p:val>
                                            <p:strVal val="#ppt_x"/>
                                          </p:val>
                                        </p:tav>
                                      </p:tavLst>
                                    </p:anim>
                                    <p:anim calcmode="lin" valueType="num">
                                      <p:cBhvr>
                                        <p:cTn id="7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nodeType="clickEffect">
                                  <p:stCondLst>
                                    <p:cond delay="0"/>
                                  </p:stCondLst>
                                  <p:childTnLst>
                                    <p:set>
                                      <p:cBhvr>
                                        <p:cTn id="75" dur="1" fill="hold">
                                          <p:stCondLst>
                                            <p:cond delay="0"/>
                                          </p:stCondLst>
                                        </p:cTn>
                                        <p:tgtEl>
                                          <p:spTgt spid="4">
                                            <p:txEl>
                                              <p:pRg st="4" end="4"/>
                                            </p:txEl>
                                          </p:spTgt>
                                        </p:tgtEl>
                                        <p:attrNameLst>
                                          <p:attrName>style.visibility</p:attrName>
                                        </p:attrNameLst>
                                      </p:cBhvr>
                                      <p:to>
                                        <p:strVal val="visible"/>
                                      </p:to>
                                    </p:set>
                                    <p:animEffect transition="in" filter="fade">
                                      <p:cBhvr>
                                        <p:cTn id="76" dur="1000"/>
                                        <p:tgtEl>
                                          <p:spTgt spid="4">
                                            <p:txEl>
                                              <p:pRg st="4" end="4"/>
                                            </p:txEl>
                                          </p:spTgt>
                                        </p:tgtEl>
                                      </p:cBhvr>
                                    </p:animEffect>
                                    <p:anim calcmode="lin" valueType="num">
                                      <p:cBhvr>
                                        <p:cTn id="7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78"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nodeType="clickEffect">
                                  <p:stCondLst>
                                    <p:cond delay="0"/>
                                  </p:stCondLst>
                                  <p:childTnLst>
                                    <p:set>
                                      <p:cBhvr>
                                        <p:cTn id="82" dur="1" fill="hold">
                                          <p:stCondLst>
                                            <p:cond delay="0"/>
                                          </p:stCondLst>
                                        </p:cTn>
                                        <p:tgtEl>
                                          <p:spTgt spid="13321"/>
                                        </p:tgtEl>
                                        <p:attrNameLst>
                                          <p:attrName>style.visibility</p:attrName>
                                        </p:attrNameLst>
                                      </p:cBhvr>
                                      <p:to>
                                        <p:strVal val="visible"/>
                                      </p:to>
                                    </p:set>
                                    <p:animEffect transition="in" filter="fade">
                                      <p:cBhvr>
                                        <p:cTn id="83" dur="1000"/>
                                        <p:tgtEl>
                                          <p:spTgt spid="13321"/>
                                        </p:tgtEl>
                                      </p:cBhvr>
                                    </p:animEffect>
                                    <p:anim calcmode="lin" valueType="num">
                                      <p:cBhvr>
                                        <p:cTn id="84" dur="1000" fill="hold"/>
                                        <p:tgtEl>
                                          <p:spTgt spid="13321"/>
                                        </p:tgtEl>
                                        <p:attrNameLst>
                                          <p:attrName>ppt_x</p:attrName>
                                        </p:attrNameLst>
                                      </p:cBhvr>
                                      <p:tavLst>
                                        <p:tav tm="0">
                                          <p:val>
                                            <p:strVal val="#ppt_x"/>
                                          </p:val>
                                        </p:tav>
                                        <p:tav tm="100000">
                                          <p:val>
                                            <p:strVal val="#ppt_x"/>
                                          </p:val>
                                        </p:tav>
                                      </p:tavLst>
                                    </p:anim>
                                    <p:anim calcmode="lin" valueType="num">
                                      <p:cBhvr>
                                        <p:cTn id="85" dur="1000" fill="hold"/>
                                        <p:tgtEl>
                                          <p:spTgt spid="133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7"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65876" y="188640"/>
            <a:ext cx="3370620" cy="2551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48721" y="188640"/>
            <a:ext cx="4824536" cy="1477328"/>
          </a:xfrm>
          <a:prstGeom prst="rect">
            <a:avLst/>
          </a:prstGeom>
        </p:spPr>
        <p:txBody>
          <a:bodyPr wrap="square">
            <a:spAutoFit/>
          </a:bodyPr>
          <a:lstStyle/>
          <a:p>
            <a:pPr marL="285750" indent="-285750">
              <a:buFont typeface="Arial" pitchFamily="34" charset="0"/>
              <a:buChar char="•"/>
            </a:pPr>
            <a:r>
              <a:rPr lang="en-GB" dirty="0" smtClean="0"/>
              <a:t>Curriculum feedback </a:t>
            </a:r>
            <a:r>
              <a:rPr lang="en-GB" dirty="0"/>
              <a:t>given to year groups to work on ready </a:t>
            </a:r>
            <a:r>
              <a:rPr lang="en-GB" dirty="0" smtClean="0"/>
              <a:t>for </a:t>
            </a:r>
            <a:r>
              <a:rPr lang="en-GB" dirty="0"/>
              <a:t>the second phase of monitoring. </a:t>
            </a:r>
          </a:p>
          <a:p>
            <a:pPr marL="285750" indent="-285750">
              <a:buFont typeface="Arial" pitchFamily="34" charset="0"/>
              <a:buChar char="•"/>
            </a:pPr>
            <a:r>
              <a:rPr lang="en-GB" dirty="0"/>
              <a:t>EYFS </a:t>
            </a:r>
            <a:r>
              <a:rPr lang="en-GB" dirty="0" smtClean="0"/>
              <a:t>CPD show </a:t>
            </a:r>
            <a:r>
              <a:rPr lang="en-GB" dirty="0"/>
              <a:t>case </a:t>
            </a:r>
            <a:r>
              <a:rPr lang="en-GB" dirty="0" smtClean="0"/>
              <a:t/>
            </a:r>
            <a:br>
              <a:rPr lang="en-GB" dirty="0" smtClean="0"/>
            </a:br>
            <a:r>
              <a:rPr lang="en-GB" dirty="0" smtClean="0"/>
              <a:t>for </a:t>
            </a:r>
            <a:r>
              <a:rPr lang="en-GB" dirty="0"/>
              <a:t>all teachers.</a:t>
            </a:r>
          </a:p>
        </p:txBody>
      </p:sp>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326" y="3717032"/>
            <a:ext cx="4073179" cy="2113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7688" y="1802865"/>
            <a:ext cx="2137393" cy="1722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2339" y="1733835"/>
            <a:ext cx="1727773" cy="2334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5665876" y="2868109"/>
            <a:ext cx="3442628" cy="1200329"/>
          </a:xfrm>
          <a:prstGeom prst="rect">
            <a:avLst/>
          </a:prstGeom>
        </p:spPr>
        <p:txBody>
          <a:bodyPr wrap="square">
            <a:spAutoFit/>
          </a:bodyPr>
          <a:lstStyle/>
          <a:p>
            <a:pPr marL="285750" indent="-285750">
              <a:buFont typeface="Arial" pitchFamily="34" charset="0"/>
              <a:buChar char="•"/>
            </a:pPr>
            <a:r>
              <a:rPr lang="en-GB" dirty="0" smtClean="0"/>
              <a:t>CPD for all teachers on ‘themes’ across the curriculum in order to build ‘rich connections’</a:t>
            </a:r>
            <a:endParaRPr lang="en-GB" dirty="0"/>
          </a:p>
        </p:txBody>
      </p:sp>
      <p:pic>
        <p:nvPicPr>
          <p:cNvPr id="14339"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71800" y="927304"/>
            <a:ext cx="1744669" cy="1329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148721" y="5951021"/>
            <a:ext cx="3991231" cy="646331"/>
          </a:xfrm>
          <a:prstGeom prst="rect">
            <a:avLst/>
          </a:prstGeom>
        </p:spPr>
        <p:txBody>
          <a:bodyPr wrap="square">
            <a:spAutoFit/>
          </a:bodyPr>
          <a:lstStyle/>
          <a:p>
            <a:pPr marL="285750" indent="-285750">
              <a:buFont typeface="Arial" pitchFamily="34" charset="0"/>
              <a:buChar char="•"/>
            </a:pPr>
            <a:r>
              <a:rPr lang="en-GB" dirty="0" smtClean="0"/>
              <a:t>SIP visit to look at Reading and Writing across the school.</a:t>
            </a:r>
            <a:endParaRPr lang="en-GB" dirty="0"/>
          </a:p>
        </p:txBody>
      </p:sp>
      <p:pic>
        <p:nvPicPr>
          <p:cNvPr id="14340"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5290" y="2630061"/>
            <a:ext cx="1292449" cy="143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788024" y="4318415"/>
            <a:ext cx="3903607" cy="1600438"/>
          </a:xfrm>
          <a:prstGeom prst="rect">
            <a:avLst/>
          </a:prstGeom>
          <a:solidFill>
            <a:schemeClr val="accent3">
              <a:lumMod val="20000"/>
              <a:lumOff val="80000"/>
            </a:schemeClr>
          </a:solidFill>
        </p:spPr>
        <p:txBody>
          <a:bodyPr wrap="square">
            <a:spAutoFit/>
          </a:bodyPr>
          <a:lstStyle/>
          <a:p>
            <a:pPr algn="ctr"/>
            <a:r>
              <a:rPr lang="en-GB" sz="1400" b="1" i="1" dirty="0"/>
              <a:t>Reading: </a:t>
            </a:r>
            <a:r>
              <a:rPr lang="en-GB" sz="1400" i="1" dirty="0"/>
              <a:t>Every classroom was visited and the teaching of phonics and reading comprehension was seen. The improvement in the quality of phonics teaching is most visible. Due to outstanding leadership the quality of provision is now consistent across classes and the predicted data is very strong.</a:t>
            </a:r>
          </a:p>
        </p:txBody>
      </p:sp>
      <p:cxnSp>
        <p:nvCxnSpPr>
          <p:cNvPr id="13" name="Straight Arrow Connector 12"/>
          <p:cNvCxnSpPr/>
          <p:nvPr/>
        </p:nvCxnSpPr>
        <p:spPr>
          <a:xfrm flipV="1">
            <a:off x="3995936" y="5830369"/>
            <a:ext cx="648072" cy="3784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4341"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0191" y="5972579"/>
            <a:ext cx="2651533" cy="692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3404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4340"/>
                                        </p:tgtEl>
                                        <p:attrNameLst>
                                          <p:attrName>style.visibility</p:attrName>
                                        </p:attrNameLst>
                                      </p:cBhvr>
                                      <p:to>
                                        <p:strVal val="visible"/>
                                      </p:to>
                                    </p:set>
                                    <p:animEffect transition="in" filter="fade">
                                      <p:cBhvr>
                                        <p:cTn id="19" dur="1000"/>
                                        <p:tgtEl>
                                          <p:spTgt spid="14340"/>
                                        </p:tgtEl>
                                      </p:cBhvr>
                                    </p:animEffect>
                                    <p:anim calcmode="lin" valueType="num">
                                      <p:cBhvr>
                                        <p:cTn id="20" dur="1000" fill="hold"/>
                                        <p:tgtEl>
                                          <p:spTgt spid="14340"/>
                                        </p:tgtEl>
                                        <p:attrNameLst>
                                          <p:attrName>ppt_x</p:attrName>
                                        </p:attrNameLst>
                                      </p:cBhvr>
                                      <p:tavLst>
                                        <p:tav tm="0">
                                          <p:val>
                                            <p:strVal val="#ppt_x"/>
                                          </p:val>
                                        </p:tav>
                                        <p:tav tm="100000">
                                          <p:val>
                                            <p:strVal val="#ppt_x"/>
                                          </p:val>
                                        </p:tav>
                                      </p:tavLst>
                                    </p:anim>
                                    <p:anim calcmode="lin" valueType="num">
                                      <p:cBhvr>
                                        <p:cTn id="21" dur="1000" fill="hold"/>
                                        <p:tgtEl>
                                          <p:spTgt spid="1434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Effect transition="in" filter="fade">
                                      <p:cBhvr>
                                        <p:cTn id="26" dur="1000"/>
                                        <p:tgtEl>
                                          <p:spTgt spid="4">
                                            <p:txEl>
                                              <p:pRg st="1" end="1"/>
                                            </p:txEl>
                                          </p:spTgt>
                                        </p:tgtEl>
                                      </p:cBhvr>
                                    </p:animEffect>
                                    <p:anim calcmode="lin" valueType="num">
                                      <p:cBhvr>
                                        <p:cTn id="27"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4339"/>
                                        </p:tgtEl>
                                        <p:attrNameLst>
                                          <p:attrName>style.visibility</p:attrName>
                                        </p:attrNameLst>
                                      </p:cBhvr>
                                      <p:to>
                                        <p:strVal val="visible"/>
                                      </p:to>
                                    </p:set>
                                    <p:animEffect transition="in" filter="fade">
                                      <p:cBhvr>
                                        <p:cTn id="38" dur="1000"/>
                                        <p:tgtEl>
                                          <p:spTgt spid="14339"/>
                                        </p:tgtEl>
                                      </p:cBhvr>
                                    </p:animEffect>
                                    <p:anim calcmode="lin" valueType="num">
                                      <p:cBhvr>
                                        <p:cTn id="39" dur="1000" fill="hold"/>
                                        <p:tgtEl>
                                          <p:spTgt spid="14339"/>
                                        </p:tgtEl>
                                        <p:attrNameLst>
                                          <p:attrName>ppt_x</p:attrName>
                                        </p:attrNameLst>
                                      </p:cBhvr>
                                      <p:tavLst>
                                        <p:tav tm="0">
                                          <p:val>
                                            <p:strVal val="#ppt_x"/>
                                          </p:val>
                                        </p:tav>
                                        <p:tav tm="100000">
                                          <p:val>
                                            <p:strVal val="#ppt_x"/>
                                          </p:val>
                                        </p:tav>
                                      </p:tavLst>
                                    </p:anim>
                                    <p:anim calcmode="lin" valueType="num">
                                      <p:cBhvr>
                                        <p:cTn id="40" dur="1000" fill="hold"/>
                                        <p:tgtEl>
                                          <p:spTgt spid="14339"/>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10">
                                            <p:txEl>
                                              <p:pRg st="0" end="0"/>
                                            </p:txEl>
                                          </p:spTgt>
                                        </p:tgtEl>
                                        <p:attrNameLst>
                                          <p:attrName>style.visibility</p:attrName>
                                        </p:attrNameLst>
                                      </p:cBhvr>
                                      <p:to>
                                        <p:strVal val="visible"/>
                                      </p:to>
                                    </p:set>
                                    <p:animEffect transition="in" filter="fade">
                                      <p:cBhvr>
                                        <p:cTn id="50" dur="1000"/>
                                        <p:tgtEl>
                                          <p:spTgt spid="10">
                                            <p:txEl>
                                              <p:pRg st="0" end="0"/>
                                            </p:txEl>
                                          </p:spTgt>
                                        </p:tgtEl>
                                      </p:cBhvr>
                                    </p:animEffect>
                                    <p:anim calcmode="lin" valueType="num">
                                      <p:cBhvr>
                                        <p:cTn id="51"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52"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4338"/>
                                        </p:tgtEl>
                                        <p:attrNameLst>
                                          <p:attrName>style.visibility</p:attrName>
                                        </p:attrNameLst>
                                      </p:cBhvr>
                                      <p:to>
                                        <p:strVal val="visible"/>
                                      </p:to>
                                    </p:set>
                                    <p:animEffect transition="in" filter="fade">
                                      <p:cBhvr>
                                        <p:cTn id="57" dur="1000"/>
                                        <p:tgtEl>
                                          <p:spTgt spid="14338"/>
                                        </p:tgtEl>
                                      </p:cBhvr>
                                    </p:animEffect>
                                    <p:anim calcmode="lin" valueType="num">
                                      <p:cBhvr>
                                        <p:cTn id="58" dur="1000" fill="hold"/>
                                        <p:tgtEl>
                                          <p:spTgt spid="14338"/>
                                        </p:tgtEl>
                                        <p:attrNameLst>
                                          <p:attrName>ppt_x</p:attrName>
                                        </p:attrNameLst>
                                      </p:cBhvr>
                                      <p:tavLst>
                                        <p:tav tm="0">
                                          <p:val>
                                            <p:strVal val="#ppt_x"/>
                                          </p:val>
                                        </p:tav>
                                        <p:tav tm="100000">
                                          <p:val>
                                            <p:strVal val="#ppt_x"/>
                                          </p:val>
                                        </p:tav>
                                      </p:tavLst>
                                    </p:anim>
                                    <p:anim calcmode="lin" valueType="num">
                                      <p:cBhvr>
                                        <p:cTn id="59" dur="1000" fill="hold"/>
                                        <p:tgtEl>
                                          <p:spTgt spid="1433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2">
                                            <p:txEl>
                                              <p:pRg st="0" end="0"/>
                                            </p:txEl>
                                          </p:spTgt>
                                        </p:tgtEl>
                                        <p:attrNameLst>
                                          <p:attrName>style.visibility</p:attrName>
                                        </p:attrNameLst>
                                      </p:cBhvr>
                                      <p:to>
                                        <p:strVal val="visible"/>
                                      </p:to>
                                    </p:set>
                                    <p:animEffect transition="in" filter="fade">
                                      <p:cBhvr>
                                        <p:cTn id="64" dur="1000"/>
                                        <p:tgtEl>
                                          <p:spTgt spid="12">
                                            <p:txEl>
                                              <p:pRg st="0" end="0"/>
                                            </p:txEl>
                                          </p:spTgt>
                                        </p:tgtEl>
                                      </p:cBhvr>
                                    </p:animEffect>
                                    <p:anim calcmode="lin" valueType="num">
                                      <p:cBhvr>
                                        <p:cTn id="65"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66"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1000"/>
                                        <p:tgtEl>
                                          <p:spTgt spid="5"/>
                                        </p:tgtEl>
                                      </p:cBhvr>
                                    </p:animEffect>
                                    <p:anim calcmode="lin" valueType="num">
                                      <p:cBhvr>
                                        <p:cTn id="72" dur="1000" fill="hold"/>
                                        <p:tgtEl>
                                          <p:spTgt spid="5"/>
                                        </p:tgtEl>
                                        <p:attrNameLst>
                                          <p:attrName>ppt_x</p:attrName>
                                        </p:attrNameLst>
                                      </p:cBhvr>
                                      <p:tavLst>
                                        <p:tav tm="0">
                                          <p:val>
                                            <p:strVal val="#ppt_x"/>
                                          </p:val>
                                        </p:tav>
                                        <p:tav tm="100000">
                                          <p:val>
                                            <p:strVal val="#ppt_x"/>
                                          </p:val>
                                        </p:tav>
                                      </p:tavLst>
                                    </p:anim>
                                    <p:anim calcmode="lin" valueType="num">
                                      <p:cBhvr>
                                        <p:cTn id="73" dur="1000" fill="hold"/>
                                        <p:tgtEl>
                                          <p:spTgt spid="5"/>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1000"/>
                                        <p:tgtEl>
                                          <p:spTgt spid="13"/>
                                        </p:tgtEl>
                                      </p:cBhvr>
                                    </p:animEffect>
                                    <p:anim calcmode="lin" valueType="num">
                                      <p:cBhvr>
                                        <p:cTn id="77" dur="1000" fill="hold"/>
                                        <p:tgtEl>
                                          <p:spTgt spid="13"/>
                                        </p:tgtEl>
                                        <p:attrNameLst>
                                          <p:attrName>ppt_x</p:attrName>
                                        </p:attrNameLst>
                                      </p:cBhvr>
                                      <p:tavLst>
                                        <p:tav tm="0">
                                          <p:val>
                                            <p:strVal val="#ppt_x"/>
                                          </p:val>
                                        </p:tav>
                                        <p:tav tm="100000">
                                          <p:val>
                                            <p:strVal val="#ppt_x"/>
                                          </p:val>
                                        </p:tav>
                                      </p:tavLst>
                                    </p:anim>
                                    <p:anim calcmode="lin" valueType="num">
                                      <p:cBhvr>
                                        <p:cTn id="78" dur="1000" fill="hold"/>
                                        <p:tgtEl>
                                          <p:spTgt spid="13"/>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14341"/>
                                        </p:tgtEl>
                                        <p:attrNameLst>
                                          <p:attrName>style.visibility</p:attrName>
                                        </p:attrNameLst>
                                      </p:cBhvr>
                                      <p:to>
                                        <p:strVal val="visible"/>
                                      </p:to>
                                    </p:set>
                                    <p:animEffect transition="in" filter="fade">
                                      <p:cBhvr>
                                        <p:cTn id="81" dur="1000"/>
                                        <p:tgtEl>
                                          <p:spTgt spid="14341"/>
                                        </p:tgtEl>
                                      </p:cBhvr>
                                    </p:animEffect>
                                    <p:anim calcmode="lin" valueType="num">
                                      <p:cBhvr>
                                        <p:cTn id="82" dur="1000" fill="hold"/>
                                        <p:tgtEl>
                                          <p:spTgt spid="14341"/>
                                        </p:tgtEl>
                                        <p:attrNameLst>
                                          <p:attrName>ppt_x</p:attrName>
                                        </p:attrNameLst>
                                      </p:cBhvr>
                                      <p:tavLst>
                                        <p:tav tm="0">
                                          <p:val>
                                            <p:strVal val="#ppt_x"/>
                                          </p:val>
                                        </p:tav>
                                        <p:tav tm="100000">
                                          <p:val>
                                            <p:strVal val="#ppt_x"/>
                                          </p:val>
                                        </p:tav>
                                      </p:tavLst>
                                    </p:anim>
                                    <p:anim calcmode="lin" valueType="num">
                                      <p:cBhvr>
                                        <p:cTn id="83" dur="1000" fill="hold"/>
                                        <p:tgtEl>
                                          <p:spTgt spid="143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404664"/>
            <a:ext cx="2214068" cy="584775"/>
          </a:xfrm>
          <a:prstGeom prst="rect">
            <a:avLst/>
          </a:prstGeom>
          <a:noFill/>
        </p:spPr>
        <p:txBody>
          <a:bodyPr wrap="none" rtlCol="0">
            <a:spAutoFit/>
          </a:bodyPr>
          <a:lstStyle/>
          <a:p>
            <a:r>
              <a:rPr lang="en-GB" sz="3200" dirty="0" smtClean="0"/>
              <a:t>However… </a:t>
            </a:r>
            <a:endParaRPr lang="en-GB" sz="3200" dirty="0"/>
          </a:p>
        </p:txBody>
      </p:sp>
      <p:pic>
        <p:nvPicPr>
          <p:cNvPr id="15362" name="Picture 2" descr="Moving the Goalposts - Imgfl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484784"/>
            <a:ext cx="5740226" cy="3802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202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1000"/>
                                        <p:tgtEl>
                                          <p:spTgt spid="15362"/>
                                        </p:tgtEl>
                                      </p:cBhvr>
                                    </p:animEffect>
                                    <p:anim calcmode="lin" valueType="num">
                                      <p:cBhvr>
                                        <p:cTn id="8" dur="1000" fill="hold"/>
                                        <p:tgtEl>
                                          <p:spTgt spid="15362"/>
                                        </p:tgtEl>
                                        <p:attrNameLst>
                                          <p:attrName>ppt_x</p:attrName>
                                        </p:attrNameLst>
                                      </p:cBhvr>
                                      <p:tavLst>
                                        <p:tav tm="0">
                                          <p:val>
                                            <p:strVal val="#ppt_x"/>
                                          </p:val>
                                        </p:tav>
                                        <p:tav tm="100000">
                                          <p:val>
                                            <p:strVal val="#ppt_x"/>
                                          </p:val>
                                        </p:tav>
                                      </p:tavLst>
                                    </p:anim>
                                    <p:anim calcmode="lin" valueType="num">
                                      <p:cBhvr>
                                        <p:cTn id="9" dur="1000" fill="hold"/>
                                        <p:tgtEl>
                                          <p:spTgt spid="153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4248472" cy="5777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836712"/>
            <a:ext cx="4470107" cy="5784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Multiply 3"/>
          <p:cNvSpPr/>
          <p:nvPr/>
        </p:nvSpPr>
        <p:spPr>
          <a:xfrm>
            <a:off x="1115616" y="-531440"/>
            <a:ext cx="6768752" cy="7632848"/>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9430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5"/>
                                        </p:tgtEl>
                                        <p:attrNameLst>
                                          <p:attrName>style.visibility</p:attrName>
                                        </p:attrNameLst>
                                      </p:cBhvr>
                                      <p:to>
                                        <p:strVal val="visible"/>
                                      </p:to>
                                    </p:set>
                                    <p:animEffect transition="in" filter="fade">
                                      <p:cBhvr>
                                        <p:cTn id="14" dur="1000"/>
                                        <p:tgtEl>
                                          <p:spTgt spid="3075"/>
                                        </p:tgtEl>
                                      </p:cBhvr>
                                    </p:animEffect>
                                    <p:anim calcmode="lin" valueType="num">
                                      <p:cBhvr>
                                        <p:cTn id="15" dur="1000" fill="hold"/>
                                        <p:tgtEl>
                                          <p:spTgt spid="3075"/>
                                        </p:tgtEl>
                                        <p:attrNameLst>
                                          <p:attrName>ppt_x</p:attrName>
                                        </p:attrNameLst>
                                      </p:cBhvr>
                                      <p:tavLst>
                                        <p:tav tm="0">
                                          <p:val>
                                            <p:strVal val="#ppt_x"/>
                                          </p:val>
                                        </p:tav>
                                        <p:tav tm="100000">
                                          <p:val>
                                            <p:strVal val="#ppt_x"/>
                                          </p:val>
                                        </p:tav>
                                      </p:tavLst>
                                    </p:anim>
                                    <p:anim calcmode="lin" valueType="num">
                                      <p:cBhvr>
                                        <p:cTn id="16"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5"/>
            <a:ext cx="5237386" cy="6216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5652120" y="908720"/>
            <a:ext cx="3347864" cy="3693319"/>
          </a:xfrm>
          <a:prstGeom prst="rect">
            <a:avLst/>
          </a:prstGeom>
        </p:spPr>
        <p:txBody>
          <a:bodyPr wrap="square">
            <a:spAutoFit/>
          </a:bodyPr>
          <a:lstStyle/>
          <a:p>
            <a:pPr algn="ctr"/>
            <a:r>
              <a:rPr lang="en-GB" i="1" dirty="0" smtClean="0"/>
              <a:t>Ofsted is </a:t>
            </a:r>
            <a:r>
              <a:rPr lang="en-GB" i="1" dirty="0"/>
              <a:t>proposing significant changes to its school inspection framework, aiming to provide a more nuanced evaluation of school performance. A key component of this overhaul is the introduction of a "report card" system that assesses schools across multiple specific areas, moving away from the traditional single overall rating.</a:t>
            </a:r>
          </a:p>
        </p:txBody>
      </p:sp>
      <p:sp>
        <p:nvSpPr>
          <p:cNvPr id="5" name="TextBox 4"/>
          <p:cNvSpPr txBox="1"/>
          <p:nvPr/>
        </p:nvSpPr>
        <p:spPr>
          <a:xfrm>
            <a:off x="7092280" y="314399"/>
            <a:ext cx="1765612" cy="369332"/>
          </a:xfrm>
          <a:prstGeom prst="rect">
            <a:avLst/>
          </a:prstGeom>
          <a:solidFill>
            <a:schemeClr val="bg2">
              <a:lumMod val="90000"/>
            </a:schemeClr>
          </a:solidFill>
        </p:spPr>
        <p:txBody>
          <a:bodyPr wrap="none" rtlCol="0">
            <a:spAutoFit/>
          </a:bodyPr>
          <a:lstStyle/>
          <a:p>
            <a:r>
              <a:rPr lang="en-GB" b="1" dirty="0" smtClean="0"/>
              <a:t>February 2025</a:t>
            </a:r>
            <a:endParaRPr lang="en-GB" b="1" dirty="0"/>
          </a:p>
        </p:txBody>
      </p:sp>
      <p:sp>
        <p:nvSpPr>
          <p:cNvPr id="6" name="Rectangle 5"/>
          <p:cNvSpPr/>
          <p:nvPr/>
        </p:nvSpPr>
        <p:spPr>
          <a:xfrm>
            <a:off x="5819804" y="4610505"/>
            <a:ext cx="3006080" cy="2062103"/>
          </a:xfrm>
          <a:prstGeom prst="rect">
            <a:avLst/>
          </a:prstGeom>
          <a:noFill/>
          <a:ln>
            <a:solidFill>
              <a:schemeClr val="bg2">
                <a:lumMod val="50000"/>
              </a:schemeClr>
            </a:solidFill>
          </a:ln>
        </p:spPr>
        <p:txBody>
          <a:bodyPr wrap="square">
            <a:spAutoFit/>
          </a:bodyPr>
          <a:lstStyle/>
          <a:p>
            <a:pPr algn="ctr"/>
            <a:r>
              <a:rPr lang="en-GB" sz="1600" i="1" dirty="0" smtClean="0"/>
              <a:t>Each specific area </a:t>
            </a:r>
            <a:r>
              <a:rPr lang="en-GB" sz="1600" i="1" dirty="0"/>
              <a:t>will be rated on a five-point, colour-coded scale:</a:t>
            </a:r>
          </a:p>
          <a:p>
            <a:pPr marL="285750" indent="-285750">
              <a:buFont typeface="Arial" pitchFamily="34" charset="0"/>
              <a:buChar char="•"/>
            </a:pPr>
            <a:r>
              <a:rPr lang="en-GB" sz="1600" i="1" dirty="0" smtClean="0"/>
              <a:t>Exemplary</a:t>
            </a:r>
            <a:endParaRPr lang="en-GB" sz="1600" i="1" dirty="0"/>
          </a:p>
          <a:p>
            <a:pPr marL="285750" indent="-285750">
              <a:buFont typeface="Arial" pitchFamily="34" charset="0"/>
              <a:buChar char="•"/>
            </a:pPr>
            <a:r>
              <a:rPr lang="en-GB" sz="1600" i="1" dirty="0" smtClean="0"/>
              <a:t>Strong</a:t>
            </a:r>
            <a:endParaRPr lang="en-GB" sz="1600" i="1" dirty="0"/>
          </a:p>
          <a:p>
            <a:pPr marL="285750" indent="-285750">
              <a:buFont typeface="Arial" pitchFamily="34" charset="0"/>
              <a:buChar char="•"/>
            </a:pPr>
            <a:r>
              <a:rPr lang="en-GB" sz="1600" i="1" dirty="0" smtClean="0"/>
              <a:t>Secure</a:t>
            </a:r>
            <a:endParaRPr lang="en-GB" sz="1600" i="1" dirty="0"/>
          </a:p>
          <a:p>
            <a:pPr marL="285750" indent="-285750">
              <a:buFont typeface="Arial" pitchFamily="34" charset="0"/>
              <a:buChar char="•"/>
            </a:pPr>
            <a:r>
              <a:rPr lang="en-GB" sz="1600" i="1" dirty="0" smtClean="0"/>
              <a:t>Attention Needed</a:t>
            </a:r>
            <a:endParaRPr lang="en-GB" sz="1600" i="1" dirty="0"/>
          </a:p>
          <a:p>
            <a:pPr marL="285750" indent="-285750">
              <a:buFont typeface="Arial" pitchFamily="34" charset="0"/>
              <a:buChar char="•"/>
            </a:pPr>
            <a:r>
              <a:rPr lang="en-GB" sz="1600" i="1" dirty="0" smtClean="0"/>
              <a:t>Causing Concern </a:t>
            </a:r>
            <a:endParaRPr lang="en-GB" sz="1600" i="1" dirty="0"/>
          </a:p>
        </p:txBody>
      </p:sp>
      <p:pic>
        <p:nvPicPr>
          <p:cNvPr id="1028" name="Picture 4" descr="Um pouquinho do Nando's: O Peri-ometer, primeiramente citado no segundo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760" y="1082849"/>
            <a:ext cx="3643167" cy="4558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8140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circle(in)">
                                      <p:cBhvr>
                                        <p:cTn id="7"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476672"/>
            <a:ext cx="8496944" cy="3139321"/>
          </a:xfrm>
          <a:prstGeom prst="rect">
            <a:avLst/>
          </a:prstGeom>
        </p:spPr>
        <p:txBody>
          <a:bodyPr wrap="square">
            <a:spAutoFit/>
          </a:bodyPr>
          <a:lstStyle/>
          <a:p>
            <a:r>
              <a:rPr lang="en-GB" dirty="0" smtClean="0"/>
              <a:t>Within </a:t>
            </a:r>
            <a:r>
              <a:rPr lang="en-GB" dirty="0"/>
              <a:t>this new framework, the curriculum is a primary focus. Schools are expected to design and implement a curriculum that is:</a:t>
            </a:r>
          </a:p>
          <a:p>
            <a:r>
              <a:rPr lang="en-GB" b="1" dirty="0"/>
              <a:t>Broad and Balanced:</a:t>
            </a:r>
            <a:r>
              <a:rPr lang="en-GB" dirty="0"/>
              <a:t> Ensuring all students have access to a wide range of subjects and learning experiences.</a:t>
            </a:r>
          </a:p>
          <a:p>
            <a:r>
              <a:rPr lang="en-GB" b="1" dirty="0"/>
              <a:t>Sequenced and Coherent:</a:t>
            </a:r>
            <a:r>
              <a:rPr lang="en-GB" dirty="0"/>
              <a:t> Content should be logically structured to build upon prior knowledge and facilitate progression.</a:t>
            </a:r>
          </a:p>
          <a:p>
            <a:r>
              <a:rPr lang="en-GB" b="1" dirty="0"/>
              <a:t>Inclusive:</a:t>
            </a:r>
            <a:r>
              <a:rPr lang="en-GB" dirty="0"/>
              <a:t> Catering to the diverse needs of all students, including those with special educational needs and disabilities (SEND).</a:t>
            </a:r>
          </a:p>
          <a:p>
            <a:r>
              <a:rPr lang="en-GB" b="1" dirty="0"/>
              <a:t>Impactful:</a:t>
            </a:r>
            <a:r>
              <a:rPr lang="en-GB" dirty="0"/>
              <a:t> Demonstrating that the curriculum </a:t>
            </a:r>
            <a:endParaRPr lang="en-GB" dirty="0" smtClean="0"/>
          </a:p>
          <a:p>
            <a:r>
              <a:rPr lang="en-GB" dirty="0" smtClean="0"/>
              <a:t>leads </a:t>
            </a:r>
            <a:r>
              <a:rPr lang="en-GB" dirty="0"/>
              <a:t>to positive student outcomes, both </a:t>
            </a:r>
            <a:endParaRPr lang="en-GB" dirty="0" smtClean="0"/>
          </a:p>
          <a:p>
            <a:r>
              <a:rPr lang="en-GB" dirty="0" smtClean="0"/>
              <a:t>academically </a:t>
            </a:r>
            <a:r>
              <a:rPr lang="en-GB" dirty="0"/>
              <a:t>and in personal development.</a:t>
            </a:r>
          </a:p>
        </p:txBody>
      </p:sp>
      <p:sp>
        <p:nvSpPr>
          <p:cNvPr id="5" name="Rectangle 4"/>
          <p:cNvSpPr/>
          <p:nvPr/>
        </p:nvSpPr>
        <p:spPr>
          <a:xfrm>
            <a:off x="388793" y="102052"/>
            <a:ext cx="1939955" cy="369332"/>
          </a:xfrm>
          <a:prstGeom prst="rect">
            <a:avLst/>
          </a:prstGeom>
        </p:spPr>
        <p:txBody>
          <a:bodyPr wrap="none">
            <a:spAutoFit/>
          </a:bodyPr>
          <a:lstStyle/>
          <a:p>
            <a:r>
              <a:rPr lang="en-GB" b="1" i="1" u="sng" dirty="0" smtClean="0"/>
              <a:t>The Curriculum</a:t>
            </a:r>
            <a:r>
              <a:rPr lang="en-GB" b="1" i="1" u="sng" dirty="0"/>
              <a:t>:</a:t>
            </a:r>
            <a:endParaRPr lang="en-GB" i="1" u="sng" dirty="0"/>
          </a:p>
        </p:txBody>
      </p:sp>
      <p:pic>
        <p:nvPicPr>
          <p:cNvPr id="409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645024"/>
            <a:ext cx="5832648" cy="11444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15606">
            <a:off x="5870682" y="2738679"/>
            <a:ext cx="3065746" cy="30391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5940152" y="6093296"/>
            <a:ext cx="2232248" cy="523220"/>
          </a:xfrm>
          <a:prstGeom prst="rect">
            <a:avLst/>
          </a:prstGeom>
          <a:ln>
            <a:solidFill>
              <a:schemeClr val="accent1"/>
            </a:solidFill>
          </a:ln>
        </p:spPr>
        <p:txBody>
          <a:bodyPr wrap="square">
            <a:spAutoFit/>
          </a:bodyPr>
          <a:lstStyle/>
          <a:p>
            <a:pPr algn="ctr"/>
            <a:r>
              <a:rPr lang="en-GB" sz="1400" i="1" dirty="0">
                <a:hlinkClick r:id="rId4"/>
              </a:rPr>
              <a:t>Stanburn Primary School - Subject Coverage</a:t>
            </a:r>
            <a:endParaRPr lang="en-GB" sz="1400" i="1" dirty="0"/>
          </a:p>
        </p:txBody>
      </p:sp>
      <p:sp>
        <p:nvSpPr>
          <p:cNvPr id="2" name="TextBox 1"/>
          <p:cNvSpPr txBox="1"/>
          <p:nvPr/>
        </p:nvSpPr>
        <p:spPr>
          <a:xfrm>
            <a:off x="2623523" y="4941168"/>
            <a:ext cx="3028597" cy="1815882"/>
          </a:xfrm>
          <a:prstGeom prst="rect">
            <a:avLst/>
          </a:prstGeom>
          <a:solidFill>
            <a:schemeClr val="accent2">
              <a:lumMod val="40000"/>
              <a:lumOff val="60000"/>
            </a:schemeClr>
          </a:solidFill>
        </p:spPr>
        <p:txBody>
          <a:bodyPr wrap="square" rtlCol="0">
            <a:spAutoFit/>
          </a:bodyPr>
          <a:lstStyle/>
          <a:p>
            <a:pPr algn="ctr"/>
            <a:r>
              <a:rPr lang="en-GB" sz="1600" i="1" dirty="0" smtClean="0"/>
              <a:t>Our </a:t>
            </a:r>
            <a:r>
              <a:rPr lang="en-GB" sz="1600" b="1" i="1" dirty="0" smtClean="0"/>
              <a:t>website</a:t>
            </a:r>
            <a:r>
              <a:rPr lang="en-GB" sz="1600" i="1" dirty="0" smtClean="0"/>
              <a:t> is also </a:t>
            </a:r>
            <a:r>
              <a:rPr lang="en-GB" sz="1600" b="1" i="1" dirty="0" smtClean="0"/>
              <a:t>up-to-date</a:t>
            </a:r>
            <a:r>
              <a:rPr lang="en-GB" sz="1600" i="1" dirty="0" smtClean="0"/>
              <a:t> with our full curriculum offer which includes: Curriculum Intent (VISAs), Subject overviews, Subject MTPs and Progression of Skills documents.  </a:t>
            </a:r>
            <a:endParaRPr lang="en-GB" sz="1600" i="1" dirty="0"/>
          </a:p>
        </p:txBody>
      </p:sp>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1766" y="4907637"/>
            <a:ext cx="2394010" cy="18121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7549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7"/>
                                        </p:tgtEl>
                                        <p:attrNameLst>
                                          <p:attrName>style.visibility</p:attrName>
                                        </p:attrNameLst>
                                      </p:cBhvr>
                                      <p:to>
                                        <p:strVal val="visible"/>
                                      </p:to>
                                    </p:set>
                                    <p:animEffect transition="in" filter="fade">
                                      <p:cBhvr>
                                        <p:cTn id="7" dur="1000"/>
                                        <p:tgtEl>
                                          <p:spTgt spid="4097"/>
                                        </p:tgtEl>
                                      </p:cBhvr>
                                    </p:animEffect>
                                    <p:anim calcmode="lin" valueType="num">
                                      <p:cBhvr>
                                        <p:cTn id="8" dur="1000" fill="hold"/>
                                        <p:tgtEl>
                                          <p:spTgt spid="4097"/>
                                        </p:tgtEl>
                                        <p:attrNameLst>
                                          <p:attrName>ppt_x</p:attrName>
                                        </p:attrNameLst>
                                      </p:cBhvr>
                                      <p:tavLst>
                                        <p:tav tm="0">
                                          <p:val>
                                            <p:strVal val="#ppt_x"/>
                                          </p:val>
                                        </p:tav>
                                        <p:tav tm="100000">
                                          <p:val>
                                            <p:strVal val="#ppt_x"/>
                                          </p:val>
                                        </p:tav>
                                      </p:tavLst>
                                    </p:anim>
                                    <p:anim calcmode="lin" valueType="num">
                                      <p:cBhvr>
                                        <p:cTn id="9" dur="1000" fill="hold"/>
                                        <p:tgtEl>
                                          <p:spTgt spid="409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fade">
                                      <p:cBhvr>
                                        <p:cTn id="14" dur="1000"/>
                                        <p:tgtEl>
                                          <p:spTgt spid="4098"/>
                                        </p:tgtEl>
                                      </p:cBhvr>
                                    </p:animEffect>
                                    <p:anim calcmode="lin" valueType="num">
                                      <p:cBhvr>
                                        <p:cTn id="15" dur="1000" fill="hold"/>
                                        <p:tgtEl>
                                          <p:spTgt spid="4098"/>
                                        </p:tgtEl>
                                        <p:attrNameLst>
                                          <p:attrName>ppt_x</p:attrName>
                                        </p:attrNameLst>
                                      </p:cBhvr>
                                      <p:tavLst>
                                        <p:tav tm="0">
                                          <p:val>
                                            <p:strVal val="#ppt_x"/>
                                          </p:val>
                                        </p:tav>
                                        <p:tav tm="100000">
                                          <p:val>
                                            <p:strVal val="#ppt_x"/>
                                          </p:val>
                                        </p:tav>
                                      </p:tavLst>
                                    </p:anim>
                                    <p:anim calcmode="lin" valueType="num">
                                      <p:cBhvr>
                                        <p:cTn id="16"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1000"/>
                                        <p:tgtEl>
                                          <p:spTgt spid="1026"/>
                                        </p:tgtEl>
                                      </p:cBhvr>
                                    </p:animEffect>
                                    <p:anim calcmode="lin" valueType="num">
                                      <p:cBhvr>
                                        <p:cTn id="22" dur="1000" fill="hold"/>
                                        <p:tgtEl>
                                          <p:spTgt spid="1026"/>
                                        </p:tgtEl>
                                        <p:attrNameLst>
                                          <p:attrName>ppt_x</p:attrName>
                                        </p:attrNameLst>
                                      </p:cBhvr>
                                      <p:tavLst>
                                        <p:tav tm="0">
                                          <p:val>
                                            <p:strVal val="#ppt_x"/>
                                          </p:val>
                                        </p:tav>
                                        <p:tav tm="100000">
                                          <p:val>
                                            <p:strVal val="#ppt_x"/>
                                          </p:val>
                                        </p:tav>
                                      </p:tavLst>
                                    </p:anim>
                                    <p:anim calcmode="lin" valueType="num">
                                      <p:cBhvr>
                                        <p:cTn id="23" dur="1000" fill="hold"/>
                                        <p:tgtEl>
                                          <p:spTgt spid="1026"/>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364964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355976" y="260648"/>
            <a:ext cx="4402784" cy="2308324"/>
          </a:xfrm>
          <a:prstGeom prst="rect">
            <a:avLst/>
          </a:prstGeom>
          <a:noFill/>
        </p:spPr>
        <p:txBody>
          <a:bodyPr wrap="square" rtlCol="0">
            <a:spAutoFit/>
          </a:bodyPr>
          <a:lstStyle/>
          <a:p>
            <a:pPr algn="ctr"/>
            <a:r>
              <a:rPr lang="en-GB" b="1" dirty="0"/>
              <a:t>Inspection Toolkits:</a:t>
            </a:r>
            <a:endParaRPr lang="en-GB" dirty="0"/>
          </a:p>
          <a:p>
            <a:pPr algn="ctr"/>
            <a:r>
              <a:rPr lang="en-GB" i="1" dirty="0"/>
              <a:t>To assist schools in aligning with </a:t>
            </a:r>
            <a:r>
              <a:rPr lang="en-GB" i="1" dirty="0" smtClean="0"/>
              <a:t>their new </a:t>
            </a:r>
            <a:r>
              <a:rPr lang="en-GB" i="1" dirty="0"/>
              <a:t>expectations, Ofsted has developed "inspection toolkits." These toolkits provide detailed descriptors for each grading level across the assessment areas, clarifying what inspectors look for during evaluations.</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2949692"/>
            <a:ext cx="5592658" cy="3598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093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1000"/>
                                        <p:tgtEl>
                                          <p:spTgt spid="2051"/>
                                        </p:tgtEl>
                                      </p:cBhvr>
                                    </p:animEffect>
                                    <p:anim calcmode="lin" valueType="num">
                                      <p:cBhvr>
                                        <p:cTn id="8" dur="1000" fill="hold"/>
                                        <p:tgtEl>
                                          <p:spTgt spid="2051"/>
                                        </p:tgtEl>
                                        <p:attrNameLst>
                                          <p:attrName>ppt_x</p:attrName>
                                        </p:attrNameLst>
                                      </p:cBhvr>
                                      <p:tavLst>
                                        <p:tav tm="0">
                                          <p:val>
                                            <p:strVal val="#ppt_x"/>
                                          </p:val>
                                        </p:tav>
                                        <p:tav tm="100000">
                                          <p:val>
                                            <p:strVal val="#ppt_x"/>
                                          </p:val>
                                        </p:tav>
                                      </p:tavLst>
                                    </p:anim>
                                    <p:anim calcmode="lin" valueType="num">
                                      <p:cBhvr>
                                        <p:cTn id="9"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404664"/>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84752" y="35332"/>
            <a:ext cx="1455848" cy="369332"/>
          </a:xfrm>
          <a:prstGeom prst="rect">
            <a:avLst/>
          </a:prstGeom>
        </p:spPr>
        <p:txBody>
          <a:bodyPr wrap="none">
            <a:spAutoFit/>
          </a:bodyPr>
          <a:lstStyle/>
          <a:p>
            <a:r>
              <a:rPr lang="en-GB" b="1" i="1" dirty="0" smtClean="0"/>
              <a:t>Curriculum</a:t>
            </a:r>
            <a:r>
              <a:rPr lang="en-GB" b="1" i="1" dirty="0"/>
              <a:t>:</a:t>
            </a:r>
            <a:endParaRPr lang="en-GB" i="1" dirty="0"/>
          </a:p>
        </p:txBody>
      </p:sp>
      <p:sp>
        <p:nvSpPr>
          <p:cNvPr id="6" name="TextBox 5"/>
          <p:cNvSpPr txBox="1"/>
          <p:nvPr/>
        </p:nvSpPr>
        <p:spPr>
          <a:xfrm>
            <a:off x="3982057" y="234066"/>
            <a:ext cx="4924201" cy="1200329"/>
          </a:xfrm>
          <a:prstGeom prst="rect">
            <a:avLst/>
          </a:prstGeom>
          <a:noFill/>
        </p:spPr>
        <p:txBody>
          <a:bodyPr wrap="square" rtlCol="0">
            <a:spAutoFit/>
          </a:bodyPr>
          <a:lstStyle/>
          <a:p>
            <a:pPr algn="ctr"/>
            <a:r>
              <a:rPr lang="en-GB" i="1" dirty="0" err="1" smtClean="0"/>
              <a:t>Stanburn’s</a:t>
            </a:r>
            <a:r>
              <a:rPr lang="en-GB" i="1" dirty="0" smtClean="0"/>
              <a:t> self-evaluation of our curriculum is </a:t>
            </a:r>
            <a:r>
              <a:rPr lang="en-GB" b="1" i="1" dirty="0" smtClean="0"/>
              <a:t>strong moving into secure </a:t>
            </a:r>
            <a:r>
              <a:rPr lang="en-GB" i="1" dirty="0" smtClean="0"/>
              <a:t>once all of our initiatives e.g. a drive on vocabulary and </a:t>
            </a:r>
            <a:r>
              <a:rPr lang="en-GB" i="1" dirty="0" err="1" smtClean="0"/>
              <a:t>oracy</a:t>
            </a:r>
            <a:r>
              <a:rPr lang="en-GB" i="1" dirty="0" smtClean="0"/>
              <a:t>, have been </a:t>
            </a:r>
            <a:r>
              <a:rPr lang="en-GB" i="1" dirty="0" err="1" smtClean="0"/>
              <a:t>embdeded</a:t>
            </a:r>
            <a:r>
              <a:rPr lang="en-GB" i="1" dirty="0" smtClean="0"/>
              <a:t>.</a:t>
            </a:r>
            <a:endParaRPr lang="en-GB" i="1" dirty="0"/>
          </a:p>
        </p:txBody>
      </p:sp>
      <p:sp>
        <p:nvSpPr>
          <p:cNvPr id="7" name="Rectangle 6"/>
          <p:cNvSpPr/>
          <p:nvPr/>
        </p:nvSpPr>
        <p:spPr>
          <a:xfrm>
            <a:off x="179512" y="3055355"/>
            <a:ext cx="4572000" cy="923330"/>
          </a:xfrm>
          <a:prstGeom prst="rect">
            <a:avLst/>
          </a:prstGeom>
          <a:solidFill>
            <a:schemeClr val="accent3">
              <a:lumMod val="60000"/>
              <a:lumOff val="40000"/>
            </a:schemeClr>
          </a:solidFill>
        </p:spPr>
        <p:txBody>
          <a:bodyPr>
            <a:spAutoFit/>
          </a:bodyPr>
          <a:lstStyle/>
          <a:p>
            <a:r>
              <a:rPr lang="en-GB" dirty="0"/>
              <a:t>Leaders make sure that the curriculum is at least as ambitious in breadth and depth as the national curriculum, for all pupils.</a:t>
            </a:r>
          </a:p>
        </p:txBody>
      </p:sp>
      <p:cxnSp>
        <p:nvCxnSpPr>
          <p:cNvPr id="9" name="Straight Arrow Connector 8"/>
          <p:cNvCxnSpPr/>
          <p:nvPr/>
        </p:nvCxnSpPr>
        <p:spPr>
          <a:xfrm flipH="1">
            <a:off x="1412676" y="764704"/>
            <a:ext cx="727924" cy="23042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4877781" y="1586219"/>
            <a:ext cx="4158716" cy="3970318"/>
          </a:xfrm>
          <a:prstGeom prst="rect">
            <a:avLst/>
          </a:prstGeom>
          <a:ln>
            <a:solidFill>
              <a:srgbClr val="00B050"/>
            </a:solidFill>
          </a:ln>
        </p:spPr>
        <p:txBody>
          <a:bodyPr wrap="square">
            <a:spAutoFit/>
          </a:bodyPr>
          <a:lstStyle/>
          <a:p>
            <a:pPr marL="285750" indent="-285750">
              <a:buFont typeface="Arial" pitchFamily="34" charset="0"/>
              <a:buChar char="•"/>
            </a:pPr>
            <a:r>
              <a:rPr lang="en-GB" i="1" dirty="0" err="1"/>
              <a:t>Stanburn's</a:t>
            </a:r>
            <a:r>
              <a:rPr lang="en-GB" i="1" dirty="0"/>
              <a:t> motto is 'Believe, Achieve, Succeed' and we ensure that all pupils receive a curriculum offer which is ambitious. </a:t>
            </a:r>
            <a:endParaRPr lang="en-GB" i="1" dirty="0" smtClean="0"/>
          </a:p>
          <a:p>
            <a:pPr marL="285750" indent="-285750">
              <a:buFont typeface="Arial" pitchFamily="34" charset="0"/>
              <a:buChar char="•"/>
            </a:pPr>
            <a:r>
              <a:rPr lang="en-GB" i="1" dirty="0" smtClean="0"/>
              <a:t>Simon </a:t>
            </a:r>
            <a:r>
              <a:rPr lang="en-GB" i="1" dirty="0"/>
              <a:t>Adams (SIP) </a:t>
            </a:r>
            <a:r>
              <a:rPr lang="en-GB" i="1" dirty="0" smtClean="0"/>
              <a:t>said:</a:t>
            </a:r>
            <a:r>
              <a:rPr lang="en-GB" i="1" dirty="0"/>
              <a:t> </a:t>
            </a:r>
            <a:r>
              <a:rPr lang="en-GB" i="1" dirty="0" smtClean="0"/>
              <a:t>“</a:t>
            </a:r>
            <a:r>
              <a:rPr lang="en-GB" b="1" i="1" dirty="0" smtClean="0"/>
              <a:t>T</a:t>
            </a:r>
            <a:r>
              <a:rPr lang="en-GB" b="1" i="1" dirty="0" smtClean="0"/>
              <a:t>he </a:t>
            </a:r>
            <a:r>
              <a:rPr lang="en-GB" b="1" i="1" dirty="0"/>
              <a:t>leadership of the </a:t>
            </a:r>
            <a:r>
              <a:rPr lang="en-GB" b="1" i="1" dirty="0" err="1"/>
              <a:t>Headteacher</a:t>
            </a:r>
            <a:r>
              <a:rPr lang="en-GB" b="1" i="1" dirty="0"/>
              <a:t> and her senior leaders is exemplary. </a:t>
            </a:r>
            <a:r>
              <a:rPr lang="en-GB" i="1" dirty="0"/>
              <a:t>They work </a:t>
            </a:r>
            <a:r>
              <a:rPr lang="en-GB" i="1" dirty="0" smtClean="0"/>
              <a:t>so hard </a:t>
            </a:r>
            <a:r>
              <a:rPr lang="en-GB" i="1" dirty="0"/>
              <a:t>to ensure that staff are buying into a way of working which ensures high standards</a:t>
            </a:r>
            <a:r>
              <a:rPr lang="en-GB" i="1" dirty="0" smtClean="0"/>
              <a:t>.”</a:t>
            </a:r>
          </a:p>
          <a:p>
            <a:pPr marL="285750" indent="-285750">
              <a:buFont typeface="Arial" pitchFamily="34" charset="0"/>
              <a:buChar char="•"/>
            </a:pPr>
            <a:r>
              <a:rPr lang="en-GB" i="1" dirty="0" smtClean="0"/>
              <a:t>Aspirational – is one of the components of our curriculum VISA and threads through every subject.</a:t>
            </a:r>
            <a:endParaRPr lang="en-GB" i="1"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4173713"/>
            <a:ext cx="2952328" cy="1554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5949280"/>
            <a:ext cx="7173044" cy="703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781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fade">
                                      <p:cBhvr>
                                        <p:cTn id="14" dur="1000"/>
                                        <p:tgtEl>
                                          <p:spTgt spid="5122"/>
                                        </p:tgtEl>
                                      </p:cBhvr>
                                    </p:animEffect>
                                    <p:anim calcmode="lin" valueType="num">
                                      <p:cBhvr>
                                        <p:cTn id="15" dur="1000" fill="hold"/>
                                        <p:tgtEl>
                                          <p:spTgt spid="5122"/>
                                        </p:tgtEl>
                                        <p:attrNameLst>
                                          <p:attrName>ppt_x</p:attrName>
                                        </p:attrNameLst>
                                      </p:cBhvr>
                                      <p:tavLst>
                                        <p:tav tm="0">
                                          <p:val>
                                            <p:strVal val="#ppt_x"/>
                                          </p:val>
                                        </p:tav>
                                        <p:tav tm="100000">
                                          <p:val>
                                            <p:strVal val="#ppt_x"/>
                                          </p:val>
                                        </p:tav>
                                      </p:tavLst>
                                    </p:anim>
                                    <p:anim calcmode="lin" valueType="num">
                                      <p:cBhvr>
                                        <p:cTn id="16"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123"/>
                                        </p:tgtEl>
                                        <p:attrNameLst>
                                          <p:attrName>style.visibility</p:attrName>
                                        </p:attrNameLst>
                                      </p:cBhvr>
                                      <p:to>
                                        <p:strVal val="visible"/>
                                      </p:to>
                                    </p:set>
                                    <p:animEffect transition="in" filter="fade">
                                      <p:cBhvr>
                                        <p:cTn id="21" dur="1000"/>
                                        <p:tgtEl>
                                          <p:spTgt spid="5123"/>
                                        </p:tgtEl>
                                      </p:cBhvr>
                                    </p:animEffect>
                                    <p:anim calcmode="lin" valueType="num">
                                      <p:cBhvr>
                                        <p:cTn id="22" dur="1000" fill="hold"/>
                                        <p:tgtEl>
                                          <p:spTgt spid="5123"/>
                                        </p:tgtEl>
                                        <p:attrNameLst>
                                          <p:attrName>ppt_x</p:attrName>
                                        </p:attrNameLst>
                                      </p:cBhvr>
                                      <p:tavLst>
                                        <p:tav tm="0">
                                          <p:val>
                                            <p:strVal val="#ppt_x"/>
                                          </p:val>
                                        </p:tav>
                                        <p:tav tm="100000">
                                          <p:val>
                                            <p:strVal val="#ppt_x"/>
                                          </p:val>
                                        </p:tav>
                                      </p:tavLst>
                                    </p:anim>
                                    <p:anim calcmode="lin" valueType="num">
                                      <p:cBhvr>
                                        <p:cTn id="23"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60648"/>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4286248" y="116632"/>
            <a:ext cx="4572000" cy="1477328"/>
          </a:xfrm>
          <a:prstGeom prst="rect">
            <a:avLst/>
          </a:prstGeom>
          <a:solidFill>
            <a:schemeClr val="accent4">
              <a:lumMod val="75000"/>
            </a:schemeClr>
          </a:solidFill>
        </p:spPr>
        <p:txBody>
          <a:bodyPr>
            <a:spAutoFit/>
          </a:bodyPr>
          <a:lstStyle/>
          <a:p>
            <a:r>
              <a:rPr lang="en-GB" dirty="0"/>
              <a:t>The curriculum, whether designed, adapted or adopted, has been expertly developed over time to ensure its continued quality, effectiveness and, where relevant, subject-specific rigour.</a:t>
            </a:r>
          </a:p>
        </p:txBody>
      </p:sp>
      <p:cxnSp>
        <p:nvCxnSpPr>
          <p:cNvPr id="9" name="Straight Arrow Connector 8"/>
          <p:cNvCxnSpPr/>
          <p:nvPr/>
        </p:nvCxnSpPr>
        <p:spPr>
          <a:xfrm flipV="1">
            <a:off x="2744516" y="692696"/>
            <a:ext cx="1539452" cy="4404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5904340" y="1700808"/>
            <a:ext cx="3095960" cy="5078313"/>
          </a:xfrm>
          <a:prstGeom prst="rect">
            <a:avLst/>
          </a:prstGeom>
          <a:ln>
            <a:solidFill>
              <a:srgbClr val="00B050"/>
            </a:solidFill>
          </a:ln>
        </p:spPr>
        <p:txBody>
          <a:bodyPr wrap="square">
            <a:spAutoFit/>
          </a:bodyPr>
          <a:lstStyle/>
          <a:p>
            <a:pPr marL="285750" indent="-285750">
              <a:buFont typeface="Arial" pitchFamily="34" charset="0"/>
              <a:buChar char="•"/>
            </a:pPr>
            <a:r>
              <a:rPr lang="en-GB" i="1" dirty="0" smtClean="0"/>
              <a:t>Each </a:t>
            </a:r>
            <a:r>
              <a:rPr lang="en-GB" i="1" dirty="0" smtClean="0"/>
              <a:t>subject has its own progression of skills document adapted specifically for Stanburn. This also includes a specific EYFS document and one for </a:t>
            </a:r>
            <a:r>
              <a:rPr lang="en-GB" i="1" dirty="0" err="1" smtClean="0"/>
              <a:t>Oracy</a:t>
            </a:r>
            <a:r>
              <a:rPr lang="en-GB" i="1" dirty="0" smtClean="0"/>
              <a:t> which is one of our school priorities.</a:t>
            </a:r>
          </a:p>
          <a:p>
            <a:pPr marL="285750" indent="-285750">
              <a:buFont typeface="Arial" pitchFamily="34" charset="0"/>
              <a:buChar char="•"/>
            </a:pPr>
            <a:r>
              <a:rPr lang="en-GB" i="1" dirty="0" smtClean="0"/>
              <a:t>During </a:t>
            </a:r>
            <a:r>
              <a:rPr lang="en-GB" i="1" dirty="0"/>
              <a:t>the Spring INSET </a:t>
            </a:r>
            <a:r>
              <a:rPr lang="en-GB" i="1" dirty="0" smtClean="0"/>
              <a:t>day our </a:t>
            </a:r>
            <a:r>
              <a:rPr lang="en-GB" i="1" dirty="0"/>
              <a:t>curriculum rationale was shared with all </a:t>
            </a:r>
            <a:r>
              <a:rPr lang="en-GB" i="1" dirty="0" smtClean="0"/>
              <a:t>staff: see: </a:t>
            </a:r>
            <a:r>
              <a:rPr lang="en-GB" b="1" i="1" dirty="0" smtClean="0"/>
              <a:t>‘curriculum </a:t>
            </a:r>
            <a:r>
              <a:rPr lang="en-GB" b="1" i="1" dirty="0" smtClean="0"/>
              <a:t>on a page’. </a:t>
            </a:r>
          </a:p>
          <a:p>
            <a:pPr marL="285750" indent="-285750">
              <a:buFont typeface="Arial" pitchFamily="34" charset="0"/>
              <a:buChar char="•"/>
            </a:pPr>
            <a:r>
              <a:rPr lang="en-GB" i="1" dirty="0" smtClean="0"/>
              <a:t>Assessment </a:t>
            </a:r>
            <a:r>
              <a:rPr lang="en-GB" i="1" dirty="0"/>
              <a:t>and Monitoring across the whole curriculum takes place regularly.</a:t>
            </a:r>
          </a:p>
        </p:txBody>
      </p:sp>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 r="52050" b="45914"/>
          <a:stretch/>
        </p:blipFill>
        <p:spPr bwMode="auto">
          <a:xfrm>
            <a:off x="179512" y="2739513"/>
            <a:ext cx="3200088" cy="19942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8699" y="4883706"/>
            <a:ext cx="3670437" cy="18631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2906811" y="2914664"/>
            <a:ext cx="779381" cy="369332"/>
          </a:xfrm>
          <a:prstGeom prst="rect">
            <a:avLst/>
          </a:prstGeom>
          <a:solidFill>
            <a:schemeClr val="accent3">
              <a:lumMod val="40000"/>
              <a:lumOff val="60000"/>
            </a:schemeClr>
          </a:solidFill>
        </p:spPr>
        <p:txBody>
          <a:bodyPr wrap="none" rtlCol="0">
            <a:spAutoFit/>
          </a:bodyPr>
          <a:lstStyle/>
          <a:p>
            <a:r>
              <a:rPr lang="en-GB" dirty="0" err="1" smtClean="0"/>
              <a:t>Oracy</a:t>
            </a:r>
            <a:endParaRPr lang="en-GB" dirty="0"/>
          </a:p>
        </p:txBody>
      </p:sp>
      <p:sp>
        <p:nvSpPr>
          <p:cNvPr id="15" name="TextBox 14"/>
          <p:cNvSpPr txBox="1"/>
          <p:nvPr/>
        </p:nvSpPr>
        <p:spPr>
          <a:xfrm>
            <a:off x="98359" y="4787860"/>
            <a:ext cx="671979" cy="369332"/>
          </a:xfrm>
          <a:prstGeom prst="rect">
            <a:avLst/>
          </a:prstGeom>
          <a:solidFill>
            <a:schemeClr val="accent3">
              <a:lumMod val="40000"/>
              <a:lumOff val="60000"/>
            </a:schemeClr>
          </a:solidFill>
        </p:spPr>
        <p:txBody>
          <a:bodyPr wrap="none" rtlCol="0">
            <a:spAutoFit/>
          </a:bodyPr>
          <a:lstStyle/>
          <a:p>
            <a:r>
              <a:rPr lang="en-GB" dirty="0" smtClean="0"/>
              <a:t>EYFS</a:t>
            </a:r>
            <a:endParaRPr lang="en-GB" dirty="0"/>
          </a:p>
        </p:txBody>
      </p:sp>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94155" y="4733728"/>
            <a:ext cx="1257288" cy="1829890"/>
          </a:xfrm>
          <a:prstGeom prst="rect">
            <a:avLst/>
          </a:prstGeom>
          <a:ln>
            <a:noFill/>
          </a:ln>
          <a:effectLst>
            <a:outerShdw blurRad="292100" dist="139700" dir="2700000" algn="tl" rotWithShape="0">
              <a:srgbClr val="333333">
                <a:alpha val="65000"/>
              </a:srgbClr>
            </a:outerShdw>
          </a:effectLst>
        </p:spPr>
      </p:pic>
      <p:cxnSp>
        <p:nvCxnSpPr>
          <p:cNvPr id="14" name="Straight Arrow Connector 13"/>
          <p:cNvCxnSpPr/>
          <p:nvPr/>
        </p:nvCxnSpPr>
        <p:spPr>
          <a:xfrm flipH="1">
            <a:off x="5436096" y="5399928"/>
            <a:ext cx="828284" cy="2487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rot="16200000">
            <a:off x="4531188" y="2843452"/>
            <a:ext cx="2016608" cy="738664"/>
          </a:xfrm>
          <a:prstGeom prst="rect">
            <a:avLst/>
          </a:prstGeom>
        </p:spPr>
        <p:txBody>
          <a:bodyPr wrap="square">
            <a:spAutoFit/>
          </a:bodyPr>
          <a:lstStyle/>
          <a:p>
            <a:pPr algn="ctr"/>
            <a:r>
              <a:rPr lang="en-GB" sz="1400" i="1" dirty="0">
                <a:hlinkClick r:id="rId6"/>
              </a:rPr>
              <a:t>Stanburn Primary School - Subject Coverage</a:t>
            </a:r>
            <a:endParaRPr lang="en-GB" sz="1400" i="1" dirty="0"/>
          </a:p>
        </p:txBody>
      </p:sp>
      <p:pic>
        <p:nvPicPr>
          <p:cNvPr id="5122"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0432" y="1673593"/>
            <a:ext cx="1159728" cy="2851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0266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47"/>
                                        </p:tgtEl>
                                        <p:attrNameLst>
                                          <p:attrName>style.visibility</p:attrName>
                                        </p:attrNameLst>
                                      </p:cBhvr>
                                      <p:to>
                                        <p:strVal val="visible"/>
                                      </p:to>
                                    </p:set>
                                    <p:animEffect transition="in" filter="fade">
                                      <p:cBhvr>
                                        <p:cTn id="14" dur="1000"/>
                                        <p:tgtEl>
                                          <p:spTgt spid="6147"/>
                                        </p:tgtEl>
                                      </p:cBhvr>
                                    </p:animEffect>
                                    <p:anim calcmode="lin" valueType="num">
                                      <p:cBhvr>
                                        <p:cTn id="15" dur="1000" fill="hold"/>
                                        <p:tgtEl>
                                          <p:spTgt spid="6147"/>
                                        </p:tgtEl>
                                        <p:attrNameLst>
                                          <p:attrName>ppt_x</p:attrName>
                                        </p:attrNameLst>
                                      </p:cBhvr>
                                      <p:tavLst>
                                        <p:tav tm="0">
                                          <p:val>
                                            <p:strVal val="#ppt_x"/>
                                          </p:val>
                                        </p:tav>
                                        <p:tav tm="100000">
                                          <p:val>
                                            <p:strVal val="#ppt_x"/>
                                          </p:val>
                                        </p:tav>
                                      </p:tavLst>
                                    </p:anim>
                                    <p:anim calcmode="lin" valueType="num">
                                      <p:cBhvr>
                                        <p:cTn id="16" dur="1000" fill="hold"/>
                                        <p:tgtEl>
                                          <p:spTgt spid="6147"/>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6146"/>
                                        </p:tgtEl>
                                        <p:attrNameLst>
                                          <p:attrName>style.visibility</p:attrName>
                                        </p:attrNameLst>
                                      </p:cBhvr>
                                      <p:to>
                                        <p:strVal val="visible"/>
                                      </p:to>
                                    </p:set>
                                    <p:animEffect transition="in" filter="fade">
                                      <p:cBhvr>
                                        <p:cTn id="19" dur="1000"/>
                                        <p:tgtEl>
                                          <p:spTgt spid="6146"/>
                                        </p:tgtEl>
                                      </p:cBhvr>
                                    </p:animEffect>
                                    <p:anim calcmode="lin" valueType="num">
                                      <p:cBhvr>
                                        <p:cTn id="20" dur="1000" fill="hold"/>
                                        <p:tgtEl>
                                          <p:spTgt spid="6146"/>
                                        </p:tgtEl>
                                        <p:attrNameLst>
                                          <p:attrName>ppt_x</p:attrName>
                                        </p:attrNameLst>
                                      </p:cBhvr>
                                      <p:tavLst>
                                        <p:tav tm="0">
                                          <p:val>
                                            <p:strVal val="#ppt_x"/>
                                          </p:val>
                                        </p:tav>
                                        <p:tav tm="100000">
                                          <p:val>
                                            <p:strVal val="#ppt_x"/>
                                          </p:val>
                                        </p:tav>
                                      </p:tavLst>
                                    </p:anim>
                                    <p:anim calcmode="lin" valueType="num">
                                      <p:cBhvr>
                                        <p:cTn id="21" dur="1000" fill="hold"/>
                                        <p:tgtEl>
                                          <p:spTgt spid="614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fade">
                                      <p:cBhvr>
                                        <p:cTn id="48" dur="1000"/>
                                        <p:tgtEl>
                                          <p:spTgt spid="2"/>
                                        </p:tgtEl>
                                      </p:cBhvr>
                                    </p:animEffect>
                                    <p:anim calcmode="lin" valueType="num">
                                      <p:cBhvr>
                                        <p:cTn id="49" dur="1000" fill="hold"/>
                                        <p:tgtEl>
                                          <p:spTgt spid="2"/>
                                        </p:tgtEl>
                                        <p:attrNameLst>
                                          <p:attrName>ppt_x</p:attrName>
                                        </p:attrNameLst>
                                      </p:cBhvr>
                                      <p:tavLst>
                                        <p:tav tm="0">
                                          <p:val>
                                            <p:strVal val="#ppt_x"/>
                                          </p:val>
                                        </p:tav>
                                        <p:tav tm="100000">
                                          <p:val>
                                            <p:strVal val="#ppt_x"/>
                                          </p:val>
                                        </p:tav>
                                      </p:tavLst>
                                    </p:anim>
                                    <p:anim calcmode="lin" valueType="num">
                                      <p:cBhvr>
                                        <p:cTn id="5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5122"/>
                                        </p:tgtEl>
                                        <p:attrNameLst>
                                          <p:attrName>style.visibility</p:attrName>
                                        </p:attrNameLst>
                                      </p:cBhvr>
                                      <p:to>
                                        <p:strVal val="visible"/>
                                      </p:to>
                                    </p:set>
                                    <p:animEffect transition="in" filter="fade">
                                      <p:cBhvr>
                                        <p:cTn id="55" dur="1000"/>
                                        <p:tgtEl>
                                          <p:spTgt spid="5122"/>
                                        </p:tgtEl>
                                      </p:cBhvr>
                                    </p:animEffect>
                                    <p:anim calcmode="lin" valueType="num">
                                      <p:cBhvr>
                                        <p:cTn id="56" dur="1000" fill="hold"/>
                                        <p:tgtEl>
                                          <p:spTgt spid="5122"/>
                                        </p:tgtEl>
                                        <p:attrNameLst>
                                          <p:attrName>ppt_x</p:attrName>
                                        </p:attrNameLst>
                                      </p:cBhvr>
                                      <p:tavLst>
                                        <p:tav tm="0">
                                          <p:val>
                                            <p:strVal val="#ppt_x"/>
                                          </p:val>
                                        </p:tav>
                                        <p:tav tm="100000">
                                          <p:val>
                                            <p:strVal val="#ppt_x"/>
                                          </p:val>
                                        </p:tav>
                                      </p:tavLst>
                                    </p:anim>
                                    <p:anim calcmode="lin" valueType="num">
                                      <p:cBhvr>
                                        <p:cTn id="57"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887" y="3140968"/>
            <a:ext cx="7774335" cy="3316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260648"/>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4286248" y="116632"/>
            <a:ext cx="4572000" cy="1477328"/>
          </a:xfrm>
          <a:prstGeom prst="rect">
            <a:avLst/>
          </a:prstGeom>
          <a:solidFill>
            <a:schemeClr val="accent4">
              <a:lumMod val="75000"/>
            </a:schemeClr>
          </a:solidFill>
        </p:spPr>
        <p:txBody>
          <a:bodyPr>
            <a:spAutoFit/>
          </a:bodyPr>
          <a:lstStyle/>
          <a:p>
            <a:r>
              <a:rPr lang="en-GB" dirty="0"/>
              <a:t>The curriculum, whether designed, adapted or adopted, has been expertly developed over time to ensure its continued quality, effectiveness and, where relevant, subject-specific rigour.</a:t>
            </a:r>
          </a:p>
        </p:txBody>
      </p:sp>
      <p:cxnSp>
        <p:nvCxnSpPr>
          <p:cNvPr id="7" name="Straight Arrow Connector 6"/>
          <p:cNvCxnSpPr/>
          <p:nvPr/>
        </p:nvCxnSpPr>
        <p:spPr>
          <a:xfrm flipV="1">
            <a:off x="2744516" y="692696"/>
            <a:ext cx="1539452" cy="4404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250432" y="1916832"/>
            <a:ext cx="4572000" cy="923330"/>
          </a:xfrm>
          <a:prstGeom prst="rect">
            <a:avLst/>
          </a:prstGeom>
          <a:ln>
            <a:solidFill>
              <a:srgbClr val="00B050"/>
            </a:solidFill>
          </a:ln>
        </p:spPr>
        <p:txBody>
          <a:bodyPr>
            <a:spAutoFit/>
          </a:bodyPr>
          <a:lstStyle/>
          <a:p>
            <a:pPr marL="285750" indent="-285750">
              <a:buFont typeface="Arial" pitchFamily="34" charset="0"/>
              <a:buChar char="•"/>
            </a:pPr>
            <a:r>
              <a:rPr lang="en-GB" i="1" dirty="0"/>
              <a:t>From EYFS to Year 6 the curriculum is designed and adapted to suit our school context. </a:t>
            </a:r>
          </a:p>
        </p:txBody>
      </p:sp>
    </p:spTree>
    <p:extLst>
      <p:ext uri="{BB962C8B-B14F-4D97-AF65-F5344CB8AC3E}">
        <p14:creationId xmlns:p14="http://schemas.microsoft.com/office/powerpoint/2010/main" val="2290875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fade">
                                      <p:cBhvr>
                                        <p:cTn id="14" dur="1000"/>
                                        <p:tgtEl>
                                          <p:spTgt spid="4098"/>
                                        </p:tgtEl>
                                      </p:cBhvr>
                                    </p:animEffect>
                                    <p:anim calcmode="lin" valueType="num">
                                      <p:cBhvr>
                                        <p:cTn id="15" dur="1000" fill="hold"/>
                                        <p:tgtEl>
                                          <p:spTgt spid="4098"/>
                                        </p:tgtEl>
                                        <p:attrNameLst>
                                          <p:attrName>ppt_x</p:attrName>
                                        </p:attrNameLst>
                                      </p:cBhvr>
                                      <p:tavLst>
                                        <p:tav tm="0">
                                          <p:val>
                                            <p:strVal val="#ppt_x"/>
                                          </p:val>
                                        </p:tav>
                                        <p:tav tm="100000">
                                          <p:val>
                                            <p:strVal val="#ppt_x"/>
                                          </p:val>
                                        </p:tav>
                                      </p:tavLst>
                                    </p:anim>
                                    <p:anim calcmode="lin" valueType="num">
                                      <p:cBhvr>
                                        <p:cTn id="16"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260648"/>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851920" y="208672"/>
            <a:ext cx="5112568" cy="1708160"/>
          </a:xfrm>
          <a:prstGeom prst="rect">
            <a:avLst/>
          </a:prstGeom>
          <a:noFill/>
          <a:ln>
            <a:solidFill>
              <a:srgbClr val="00B050"/>
            </a:solidFill>
          </a:ln>
        </p:spPr>
        <p:txBody>
          <a:bodyPr wrap="square">
            <a:spAutoFit/>
          </a:bodyPr>
          <a:lstStyle/>
          <a:p>
            <a:pPr marL="285750" indent="-285750">
              <a:buFont typeface="Arial" pitchFamily="34" charset="0"/>
              <a:buChar char="•"/>
            </a:pPr>
            <a:r>
              <a:rPr lang="en-GB" sz="1750" dirty="0"/>
              <a:t>Year </a:t>
            </a:r>
            <a:r>
              <a:rPr lang="en-GB" sz="1750" dirty="0" smtClean="0"/>
              <a:t>leaders and Subject Leaders </a:t>
            </a:r>
            <a:r>
              <a:rPr lang="en-GB" sz="1750" dirty="0"/>
              <a:t>are supported by SLT to monitor the </a:t>
            </a:r>
            <a:r>
              <a:rPr lang="en-GB" sz="1750" dirty="0" smtClean="0"/>
              <a:t>curriculum</a:t>
            </a:r>
            <a:r>
              <a:rPr lang="en-GB" sz="1750" dirty="0"/>
              <a:t> ensuring it achieves its aim (VISA</a:t>
            </a:r>
            <a:r>
              <a:rPr lang="en-GB" sz="1750" dirty="0" smtClean="0"/>
              <a:t>).</a:t>
            </a:r>
          </a:p>
          <a:p>
            <a:pPr marL="285750" indent="-285750">
              <a:buFont typeface="Arial" pitchFamily="34" charset="0"/>
              <a:buChar char="•"/>
            </a:pPr>
            <a:r>
              <a:rPr lang="en-GB" sz="1750" dirty="0" smtClean="0"/>
              <a:t>Staff are encouraged and signposted to attend training linked to their subject areas both within Harrow and using external providers. </a:t>
            </a:r>
            <a:endParaRPr lang="en-GB" sz="1750" dirty="0"/>
          </a:p>
        </p:txBody>
      </p:sp>
      <p:sp>
        <p:nvSpPr>
          <p:cNvPr id="7" name="Rectangle 6"/>
          <p:cNvSpPr/>
          <p:nvPr/>
        </p:nvSpPr>
        <p:spPr>
          <a:xfrm>
            <a:off x="179512" y="2840739"/>
            <a:ext cx="3681436" cy="1200329"/>
          </a:xfrm>
          <a:prstGeom prst="rect">
            <a:avLst/>
          </a:prstGeom>
          <a:solidFill>
            <a:schemeClr val="accent3">
              <a:lumMod val="60000"/>
              <a:lumOff val="40000"/>
            </a:schemeClr>
          </a:solidFill>
        </p:spPr>
        <p:txBody>
          <a:bodyPr wrap="square">
            <a:spAutoFit/>
          </a:bodyPr>
          <a:lstStyle/>
          <a:p>
            <a:r>
              <a:rPr lang="en-GB" dirty="0"/>
              <a:t>Subject/phase leaders have the expertise and/or support they need to ensure that the curriculum achieves its </a:t>
            </a:r>
            <a:r>
              <a:rPr lang="en-GB" b="1" dirty="0"/>
              <a:t>aims</a:t>
            </a:r>
            <a:r>
              <a:rPr lang="en-GB" dirty="0"/>
              <a:t>.</a:t>
            </a:r>
          </a:p>
        </p:txBody>
      </p:sp>
      <p:pic>
        <p:nvPicPr>
          <p:cNvPr id="717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20340"/>
          <a:stretch/>
        </p:blipFill>
        <p:spPr bwMode="auto">
          <a:xfrm>
            <a:off x="253841" y="4221087"/>
            <a:ext cx="5038239" cy="25228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34525" y="2060848"/>
            <a:ext cx="4076403" cy="16894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Straight Arrow Connector 9"/>
          <p:cNvCxnSpPr/>
          <p:nvPr/>
        </p:nvCxnSpPr>
        <p:spPr>
          <a:xfrm flipV="1">
            <a:off x="4499992" y="2996952"/>
            <a:ext cx="1584176" cy="20882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717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0580" y="4423605"/>
            <a:ext cx="3543478" cy="1453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5940152" y="5373216"/>
            <a:ext cx="1430456" cy="369332"/>
          </a:xfrm>
          <a:prstGeom prst="rect">
            <a:avLst/>
          </a:prstGeom>
          <a:solidFill>
            <a:schemeClr val="accent3">
              <a:lumMod val="40000"/>
              <a:lumOff val="60000"/>
            </a:schemeClr>
          </a:solidFill>
        </p:spPr>
        <p:txBody>
          <a:bodyPr wrap="none" rtlCol="0">
            <a:spAutoFit/>
          </a:bodyPr>
          <a:lstStyle/>
          <a:p>
            <a:r>
              <a:rPr lang="en-GB" dirty="0" smtClean="0"/>
              <a:t>Training Log</a:t>
            </a:r>
            <a:endParaRPr lang="en-GB" dirty="0"/>
          </a:p>
        </p:txBody>
      </p:sp>
      <p:pic>
        <p:nvPicPr>
          <p:cNvPr id="717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70580" y="5995073"/>
            <a:ext cx="3584638" cy="748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p:cNvSpPr txBox="1"/>
          <p:nvPr/>
        </p:nvSpPr>
        <p:spPr>
          <a:xfrm>
            <a:off x="7609153" y="2297169"/>
            <a:ext cx="1340735" cy="646331"/>
          </a:xfrm>
          <a:prstGeom prst="rect">
            <a:avLst/>
          </a:prstGeom>
          <a:solidFill>
            <a:schemeClr val="accent3">
              <a:lumMod val="40000"/>
              <a:lumOff val="60000"/>
            </a:schemeClr>
          </a:solidFill>
        </p:spPr>
        <p:txBody>
          <a:bodyPr wrap="square" rtlCol="0">
            <a:spAutoFit/>
          </a:bodyPr>
          <a:lstStyle/>
          <a:p>
            <a:pPr algn="ctr"/>
            <a:r>
              <a:rPr lang="en-GB" dirty="0" smtClean="0"/>
              <a:t>Monitoring Docs</a:t>
            </a:r>
            <a:endParaRPr lang="en-GB" dirty="0"/>
          </a:p>
        </p:txBody>
      </p:sp>
      <p:cxnSp>
        <p:nvCxnSpPr>
          <p:cNvPr id="5" name="Straight Arrow Connector 4"/>
          <p:cNvCxnSpPr/>
          <p:nvPr/>
        </p:nvCxnSpPr>
        <p:spPr>
          <a:xfrm flipH="1">
            <a:off x="1907704" y="1140024"/>
            <a:ext cx="391530" cy="17849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13609" y="3212976"/>
            <a:ext cx="2400449" cy="107115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05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170"/>
                                        </p:tgtEl>
                                        <p:attrNameLst>
                                          <p:attrName>style.visibility</p:attrName>
                                        </p:attrNameLst>
                                      </p:cBhvr>
                                      <p:to>
                                        <p:strVal val="visible"/>
                                      </p:to>
                                    </p:set>
                                    <p:animEffect transition="in" filter="fade">
                                      <p:cBhvr>
                                        <p:cTn id="19" dur="1000"/>
                                        <p:tgtEl>
                                          <p:spTgt spid="7170"/>
                                        </p:tgtEl>
                                      </p:cBhvr>
                                    </p:animEffect>
                                    <p:anim calcmode="lin" valueType="num">
                                      <p:cBhvr>
                                        <p:cTn id="20" dur="1000" fill="hold"/>
                                        <p:tgtEl>
                                          <p:spTgt spid="7170"/>
                                        </p:tgtEl>
                                        <p:attrNameLst>
                                          <p:attrName>ppt_x</p:attrName>
                                        </p:attrNameLst>
                                      </p:cBhvr>
                                      <p:tavLst>
                                        <p:tav tm="0">
                                          <p:val>
                                            <p:strVal val="#ppt_x"/>
                                          </p:val>
                                        </p:tav>
                                        <p:tav tm="100000">
                                          <p:val>
                                            <p:strVal val="#ppt_x"/>
                                          </p:val>
                                        </p:tav>
                                      </p:tavLst>
                                    </p:anim>
                                    <p:anim calcmode="lin" valueType="num">
                                      <p:cBhvr>
                                        <p:cTn id="21" dur="1000" fill="hold"/>
                                        <p:tgtEl>
                                          <p:spTgt spid="7170"/>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7171"/>
                                        </p:tgtEl>
                                        <p:attrNameLst>
                                          <p:attrName>style.visibility</p:attrName>
                                        </p:attrNameLst>
                                      </p:cBhvr>
                                      <p:to>
                                        <p:strVal val="visible"/>
                                      </p:to>
                                    </p:set>
                                    <p:animEffect transition="in" filter="fade">
                                      <p:cBhvr>
                                        <p:cTn id="24" dur="1000"/>
                                        <p:tgtEl>
                                          <p:spTgt spid="7171"/>
                                        </p:tgtEl>
                                      </p:cBhvr>
                                    </p:animEffect>
                                    <p:anim calcmode="lin" valueType="num">
                                      <p:cBhvr>
                                        <p:cTn id="25" dur="1000" fill="hold"/>
                                        <p:tgtEl>
                                          <p:spTgt spid="7171"/>
                                        </p:tgtEl>
                                        <p:attrNameLst>
                                          <p:attrName>ppt_x</p:attrName>
                                        </p:attrNameLst>
                                      </p:cBhvr>
                                      <p:tavLst>
                                        <p:tav tm="0">
                                          <p:val>
                                            <p:strVal val="#ppt_x"/>
                                          </p:val>
                                        </p:tav>
                                        <p:tav tm="100000">
                                          <p:val>
                                            <p:strVal val="#ppt_x"/>
                                          </p:val>
                                        </p:tav>
                                      </p:tavLst>
                                    </p:anim>
                                    <p:anim calcmode="lin" valueType="num">
                                      <p:cBhvr>
                                        <p:cTn id="26" dur="1000" fill="hold"/>
                                        <p:tgtEl>
                                          <p:spTgt spid="7171"/>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026"/>
                                        </p:tgtEl>
                                        <p:attrNameLst>
                                          <p:attrName>style.visibility</p:attrName>
                                        </p:attrNameLst>
                                      </p:cBhvr>
                                      <p:to>
                                        <p:strVal val="visible"/>
                                      </p:to>
                                    </p:set>
                                    <p:animEffect transition="in" filter="fade">
                                      <p:cBhvr>
                                        <p:cTn id="36" dur="1000"/>
                                        <p:tgtEl>
                                          <p:spTgt spid="1026"/>
                                        </p:tgtEl>
                                      </p:cBhvr>
                                    </p:animEffect>
                                    <p:anim calcmode="lin" valueType="num">
                                      <p:cBhvr>
                                        <p:cTn id="37" dur="1000" fill="hold"/>
                                        <p:tgtEl>
                                          <p:spTgt spid="1026"/>
                                        </p:tgtEl>
                                        <p:attrNameLst>
                                          <p:attrName>ppt_x</p:attrName>
                                        </p:attrNameLst>
                                      </p:cBhvr>
                                      <p:tavLst>
                                        <p:tav tm="0">
                                          <p:val>
                                            <p:strVal val="#ppt_x"/>
                                          </p:val>
                                        </p:tav>
                                        <p:tav tm="100000">
                                          <p:val>
                                            <p:strVal val="#ppt_x"/>
                                          </p:val>
                                        </p:tav>
                                      </p:tavLst>
                                    </p:anim>
                                    <p:anim calcmode="lin" valueType="num">
                                      <p:cBhvr>
                                        <p:cTn id="38"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7172"/>
                                        </p:tgtEl>
                                        <p:attrNameLst>
                                          <p:attrName>style.visibility</p:attrName>
                                        </p:attrNameLst>
                                      </p:cBhvr>
                                      <p:to>
                                        <p:strVal val="visible"/>
                                      </p:to>
                                    </p:set>
                                    <p:animEffect transition="in" filter="fade">
                                      <p:cBhvr>
                                        <p:cTn id="43" dur="1000"/>
                                        <p:tgtEl>
                                          <p:spTgt spid="7172"/>
                                        </p:tgtEl>
                                      </p:cBhvr>
                                    </p:animEffect>
                                    <p:anim calcmode="lin" valueType="num">
                                      <p:cBhvr>
                                        <p:cTn id="44" dur="1000" fill="hold"/>
                                        <p:tgtEl>
                                          <p:spTgt spid="7172"/>
                                        </p:tgtEl>
                                        <p:attrNameLst>
                                          <p:attrName>ppt_x</p:attrName>
                                        </p:attrNameLst>
                                      </p:cBhvr>
                                      <p:tavLst>
                                        <p:tav tm="0">
                                          <p:val>
                                            <p:strVal val="#ppt_x"/>
                                          </p:val>
                                        </p:tav>
                                        <p:tav tm="100000">
                                          <p:val>
                                            <p:strVal val="#ppt_x"/>
                                          </p:val>
                                        </p:tav>
                                      </p:tavLst>
                                    </p:anim>
                                    <p:anim calcmode="lin" valueType="num">
                                      <p:cBhvr>
                                        <p:cTn id="45" dur="1000" fill="hold"/>
                                        <p:tgtEl>
                                          <p:spTgt spid="717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
                                          </p:val>
                                        </p:tav>
                                        <p:tav tm="100000">
                                          <p:val>
                                            <p:strVal val="#ppt_x"/>
                                          </p:val>
                                        </p:tav>
                                      </p:tavLst>
                                    </p:anim>
                                    <p:anim calcmode="lin" valueType="num">
                                      <p:cBhvr>
                                        <p:cTn id="50" dur="1000" fill="hold"/>
                                        <p:tgtEl>
                                          <p:spTgt spid="11"/>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7173"/>
                                        </p:tgtEl>
                                        <p:attrNameLst>
                                          <p:attrName>style.visibility</p:attrName>
                                        </p:attrNameLst>
                                      </p:cBhvr>
                                      <p:to>
                                        <p:strVal val="visible"/>
                                      </p:to>
                                    </p:set>
                                    <p:animEffect transition="in" filter="fade">
                                      <p:cBhvr>
                                        <p:cTn id="53" dur="1000"/>
                                        <p:tgtEl>
                                          <p:spTgt spid="7173"/>
                                        </p:tgtEl>
                                      </p:cBhvr>
                                    </p:animEffect>
                                    <p:anim calcmode="lin" valueType="num">
                                      <p:cBhvr>
                                        <p:cTn id="54" dur="1000" fill="hold"/>
                                        <p:tgtEl>
                                          <p:spTgt spid="7173"/>
                                        </p:tgtEl>
                                        <p:attrNameLst>
                                          <p:attrName>ppt_x</p:attrName>
                                        </p:attrNameLst>
                                      </p:cBhvr>
                                      <p:tavLst>
                                        <p:tav tm="0">
                                          <p:val>
                                            <p:strVal val="#ppt_x"/>
                                          </p:val>
                                        </p:tav>
                                        <p:tav tm="100000">
                                          <p:val>
                                            <p:strVal val="#ppt_x"/>
                                          </p:val>
                                        </p:tav>
                                      </p:tavLst>
                                    </p:anim>
                                    <p:anim calcmode="lin" valueType="num">
                                      <p:cBhvr>
                                        <p:cTn id="55" dur="1000" fill="hold"/>
                                        <p:tgtEl>
                                          <p:spTgt spid="71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60648"/>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Arrow Connector 4"/>
          <p:cNvCxnSpPr/>
          <p:nvPr/>
        </p:nvCxnSpPr>
        <p:spPr>
          <a:xfrm flipH="1">
            <a:off x="1907704" y="1140024"/>
            <a:ext cx="391530" cy="17849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79512" y="2840739"/>
            <a:ext cx="3312368" cy="2031325"/>
          </a:xfrm>
          <a:prstGeom prst="rect">
            <a:avLst/>
          </a:prstGeom>
          <a:solidFill>
            <a:schemeClr val="accent3">
              <a:lumMod val="60000"/>
              <a:lumOff val="40000"/>
            </a:schemeClr>
          </a:solidFill>
        </p:spPr>
        <p:txBody>
          <a:bodyPr wrap="square">
            <a:spAutoFit/>
          </a:bodyPr>
          <a:lstStyle/>
          <a:p>
            <a:r>
              <a:rPr lang="en-GB" dirty="0" smtClean="0"/>
              <a:t>Leaders make sure that the curriculum allows enough time for teaching, practising and revisiting content, and for addressing any gaps in pupils’ knowledge as quickly as possible.</a:t>
            </a:r>
            <a:endParaRPr lang="en-GB" dirty="0"/>
          </a:p>
        </p:txBody>
      </p:sp>
      <p:sp>
        <p:nvSpPr>
          <p:cNvPr id="7" name="Rectangle 6"/>
          <p:cNvSpPr/>
          <p:nvPr/>
        </p:nvSpPr>
        <p:spPr>
          <a:xfrm>
            <a:off x="4427984" y="188640"/>
            <a:ext cx="4464496" cy="3139321"/>
          </a:xfrm>
          <a:prstGeom prst="rect">
            <a:avLst/>
          </a:prstGeom>
          <a:ln>
            <a:solidFill>
              <a:srgbClr val="00B050"/>
            </a:solidFill>
          </a:ln>
        </p:spPr>
        <p:txBody>
          <a:bodyPr wrap="square">
            <a:spAutoFit/>
          </a:bodyPr>
          <a:lstStyle/>
          <a:p>
            <a:pPr marL="285750" indent="-285750">
              <a:buFont typeface="Arial" pitchFamily="34" charset="0"/>
              <a:buChar char="•"/>
            </a:pPr>
            <a:r>
              <a:rPr lang="en-GB" dirty="0"/>
              <a:t>The curriculum is well planned and thought out through detailed </a:t>
            </a:r>
            <a:r>
              <a:rPr lang="en-GB" b="1" dirty="0"/>
              <a:t>medium term plans</a:t>
            </a:r>
            <a:r>
              <a:rPr lang="en-GB" dirty="0"/>
              <a:t> ensuring each subject is given the full amount of 'teaching time' required</a:t>
            </a:r>
            <a:r>
              <a:rPr lang="en-GB" dirty="0" smtClean="0"/>
              <a:t>.</a:t>
            </a:r>
          </a:p>
          <a:p>
            <a:pPr marL="285750" indent="-285750">
              <a:buFont typeface="Arial" pitchFamily="34" charset="0"/>
              <a:buChar char="•"/>
            </a:pPr>
            <a:r>
              <a:rPr lang="en-GB" dirty="0" smtClean="0"/>
              <a:t>Subjects such as Geography and History are </a:t>
            </a:r>
            <a:r>
              <a:rPr lang="en-GB" b="1" dirty="0" smtClean="0"/>
              <a:t>carefully mapped out </a:t>
            </a:r>
            <a:r>
              <a:rPr lang="en-GB" dirty="0" smtClean="0"/>
              <a:t>on our school deadline calendar to ensure each year group know which ‘learning week’ they are currently on. This is consistent across the school.</a:t>
            </a:r>
            <a:endParaRPr lang="en-GB"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3573016"/>
            <a:ext cx="1800200" cy="3086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 name="Straight Arrow Connector 8"/>
          <p:cNvCxnSpPr/>
          <p:nvPr/>
        </p:nvCxnSpPr>
        <p:spPr>
          <a:xfrm>
            <a:off x="6948264" y="2204864"/>
            <a:ext cx="936104" cy="19442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819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87649" y="3711946"/>
            <a:ext cx="3368923" cy="1805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20078" y="5644757"/>
            <a:ext cx="2668649" cy="938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9512" y="5013176"/>
            <a:ext cx="2016224" cy="1375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1841440" y="5042238"/>
            <a:ext cx="1814920" cy="369332"/>
          </a:xfrm>
          <a:prstGeom prst="rect">
            <a:avLst/>
          </a:prstGeom>
          <a:solidFill>
            <a:schemeClr val="accent3">
              <a:lumMod val="40000"/>
              <a:lumOff val="60000"/>
            </a:schemeClr>
          </a:solidFill>
        </p:spPr>
        <p:txBody>
          <a:bodyPr wrap="none" rtlCol="0">
            <a:spAutoFit/>
          </a:bodyPr>
          <a:lstStyle/>
          <a:p>
            <a:r>
              <a:rPr lang="en-GB" dirty="0" smtClean="0"/>
              <a:t>Addressing gaps</a:t>
            </a:r>
            <a:endParaRPr lang="en-GB" dirty="0"/>
          </a:p>
        </p:txBody>
      </p:sp>
      <p:cxnSp>
        <p:nvCxnSpPr>
          <p:cNvPr id="15" name="Straight Arrow Connector 14"/>
          <p:cNvCxnSpPr/>
          <p:nvPr/>
        </p:nvCxnSpPr>
        <p:spPr>
          <a:xfrm flipH="1">
            <a:off x="5076056" y="1060376"/>
            <a:ext cx="638442" cy="25846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8198"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15258" y="5518105"/>
            <a:ext cx="1824694" cy="1295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6" name="Straight Arrow Connector 15"/>
          <p:cNvCxnSpPr/>
          <p:nvPr/>
        </p:nvCxnSpPr>
        <p:spPr>
          <a:xfrm>
            <a:off x="1547664" y="4293096"/>
            <a:ext cx="468052" cy="82333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8" name="Picture 2" descr="Related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03848" y="2706311"/>
            <a:ext cx="620236" cy="62227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Image result for pupil working clip"/>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23928" y="3019031"/>
            <a:ext cx="572180" cy="69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963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fade">
                                      <p:cBhvr>
                                        <p:cTn id="19" dur="1000"/>
                                        <p:tgtEl>
                                          <p:spTgt spid="8195"/>
                                        </p:tgtEl>
                                      </p:cBhvr>
                                    </p:animEffect>
                                    <p:anim calcmode="lin" valueType="num">
                                      <p:cBhvr>
                                        <p:cTn id="20" dur="1000" fill="hold"/>
                                        <p:tgtEl>
                                          <p:spTgt spid="8195"/>
                                        </p:tgtEl>
                                        <p:attrNameLst>
                                          <p:attrName>ppt_x</p:attrName>
                                        </p:attrNameLst>
                                      </p:cBhvr>
                                      <p:tavLst>
                                        <p:tav tm="0">
                                          <p:val>
                                            <p:strVal val="#ppt_x"/>
                                          </p:val>
                                        </p:tav>
                                        <p:tav tm="100000">
                                          <p:val>
                                            <p:strVal val="#ppt_x"/>
                                          </p:val>
                                        </p:tav>
                                      </p:tavLst>
                                    </p:anim>
                                    <p:anim calcmode="lin" valueType="num">
                                      <p:cBhvr>
                                        <p:cTn id="21" dur="1000" fill="hold"/>
                                        <p:tgtEl>
                                          <p:spTgt spid="819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8194"/>
                                        </p:tgtEl>
                                        <p:attrNameLst>
                                          <p:attrName>style.visibility</p:attrName>
                                        </p:attrNameLst>
                                      </p:cBhvr>
                                      <p:to>
                                        <p:strVal val="visible"/>
                                      </p:to>
                                    </p:set>
                                    <p:animEffect transition="in" filter="fade">
                                      <p:cBhvr>
                                        <p:cTn id="29" dur="1000"/>
                                        <p:tgtEl>
                                          <p:spTgt spid="8194"/>
                                        </p:tgtEl>
                                      </p:cBhvr>
                                    </p:animEffect>
                                    <p:anim calcmode="lin" valueType="num">
                                      <p:cBhvr>
                                        <p:cTn id="30" dur="1000" fill="hold"/>
                                        <p:tgtEl>
                                          <p:spTgt spid="8194"/>
                                        </p:tgtEl>
                                        <p:attrNameLst>
                                          <p:attrName>ppt_x</p:attrName>
                                        </p:attrNameLst>
                                      </p:cBhvr>
                                      <p:tavLst>
                                        <p:tav tm="0">
                                          <p:val>
                                            <p:strVal val="#ppt_x"/>
                                          </p:val>
                                        </p:tav>
                                        <p:tav tm="100000">
                                          <p:val>
                                            <p:strVal val="#ppt_x"/>
                                          </p:val>
                                        </p:tav>
                                      </p:tavLst>
                                    </p:anim>
                                    <p:anim calcmode="lin" valueType="num">
                                      <p:cBhvr>
                                        <p:cTn id="31"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8197"/>
                                        </p:tgtEl>
                                        <p:attrNameLst>
                                          <p:attrName>style.visibility</p:attrName>
                                        </p:attrNameLst>
                                      </p:cBhvr>
                                      <p:to>
                                        <p:strVal val="visible"/>
                                      </p:to>
                                    </p:set>
                                    <p:animEffect transition="in" filter="fade">
                                      <p:cBhvr>
                                        <p:cTn id="50" dur="1000"/>
                                        <p:tgtEl>
                                          <p:spTgt spid="8197"/>
                                        </p:tgtEl>
                                      </p:cBhvr>
                                    </p:animEffect>
                                    <p:anim calcmode="lin" valueType="num">
                                      <p:cBhvr>
                                        <p:cTn id="51" dur="1000" fill="hold"/>
                                        <p:tgtEl>
                                          <p:spTgt spid="8197"/>
                                        </p:tgtEl>
                                        <p:attrNameLst>
                                          <p:attrName>ppt_x</p:attrName>
                                        </p:attrNameLst>
                                      </p:cBhvr>
                                      <p:tavLst>
                                        <p:tav tm="0">
                                          <p:val>
                                            <p:strVal val="#ppt_x"/>
                                          </p:val>
                                        </p:tav>
                                        <p:tav tm="100000">
                                          <p:val>
                                            <p:strVal val="#ppt_x"/>
                                          </p:val>
                                        </p:tav>
                                      </p:tavLst>
                                    </p:anim>
                                    <p:anim calcmode="lin" valueType="num">
                                      <p:cBhvr>
                                        <p:cTn id="52" dur="1000" fill="hold"/>
                                        <p:tgtEl>
                                          <p:spTgt spid="8197"/>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8198"/>
                                        </p:tgtEl>
                                        <p:attrNameLst>
                                          <p:attrName>style.visibility</p:attrName>
                                        </p:attrNameLst>
                                      </p:cBhvr>
                                      <p:to>
                                        <p:strVal val="visible"/>
                                      </p:to>
                                    </p:set>
                                    <p:animEffect transition="in" filter="fade">
                                      <p:cBhvr>
                                        <p:cTn id="57" dur="1000"/>
                                        <p:tgtEl>
                                          <p:spTgt spid="8198"/>
                                        </p:tgtEl>
                                      </p:cBhvr>
                                    </p:animEffect>
                                    <p:anim calcmode="lin" valueType="num">
                                      <p:cBhvr>
                                        <p:cTn id="58" dur="1000" fill="hold"/>
                                        <p:tgtEl>
                                          <p:spTgt spid="8198"/>
                                        </p:tgtEl>
                                        <p:attrNameLst>
                                          <p:attrName>ppt_x</p:attrName>
                                        </p:attrNameLst>
                                      </p:cBhvr>
                                      <p:tavLst>
                                        <p:tav tm="0">
                                          <p:val>
                                            <p:strVal val="#ppt_x"/>
                                          </p:val>
                                        </p:tav>
                                        <p:tav tm="100000">
                                          <p:val>
                                            <p:strVal val="#ppt_x"/>
                                          </p:val>
                                        </p:tav>
                                      </p:tavLst>
                                    </p:anim>
                                    <p:anim calcmode="lin" valueType="num">
                                      <p:cBhvr>
                                        <p:cTn id="59" dur="1000" fill="hold"/>
                                        <p:tgtEl>
                                          <p:spTgt spid="819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8196"/>
                                        </p:tgtEl>
                                        <p:attrNameLst>
                                          <p:attrName>style.visibility</p:attrName>
                                        </p:attrNameLst>
                                      </p:cBhvr>
                                      <p:to>
                                        <p:strVal val="visible"/>
                                      </p:to>
                                    </p:set>
                                    <p:animEffect transition="in" filter="fade">
                                      <p:cBhvr>
                                        <p:cTn id="64" dur="1000"/>
                                        <p:tgtEl>
                                          <p:spTgt spid="8196"/>
                                        </p:tgtEl>
                                      </p:cBhvr>
                                    </p:animEffect>
                                    <p:anim calcmode="lin" valueType="num">
                                      <p:cBhvr>
                                        <p:cTn id="65" dur="1000" fill="hold"/>
                                        <p:tgtEl>
                                          <p:spTgt spid="8196"/>
                                        </p:tgtEl>
                                        <p:attrNameLst>
                                          <p:attrName>ppt_x</p:attrName>
                                        </p:attrNameLst>
                                      </p:cBhvr>
                                      <p:tavLst>
                                        <p:tav tm="0">
                                          <p:val>
                                            <p:strVal val="#ppt_x"/>
                                          </p:val>
                                        </p:tav>
                                        <p:tav tm="100000">
                                          <p:val>
                                            <p:strVal val="#ppt_x"/>
                                          </p:val>
                                        </p:tav>
                                      </p:tavLst>
                                    </p:anim>
                                    <p:anim calcmode="lin" valueType="num">
                                      <p:cBhvr>
                                        <p:cTn id="66" dur="1000" fill="hold"/>
                                        <p:tgtEl>
                                          <p:spTgt spid="819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1000"/>
                                        <p:tgtEl>
                                          <p:spTgt spid="18"/>
                                        </p:tgtEl>
                                      </p:cBhvr>
                                    </p:animEffect>
                                    <p:anim calcmode="lin" valueType="num">
                                      <p:cBhvr>
                                        <p:cTn id="72" dur="1000" fill="hold"/>
                                        <p:tgtEl>
                                          <p:spTgt spid="18"/>
                                        </p:tgtEl>
                                        <p:attrNameLst>
                                          <p:attrName>ppt_x</p:attrName>
                                        </p:attrNameLst>
                                      </p:cBhvr>
                                      <p:tavLst>
                                        <p:tav tm="0">
                                          <p:val>
                                            <p:strVal val="#ppt_x"/>
                                          </p:val>
                                        </p:tav>
                                        <p:tav tm="100000">
                                          <p:val>
                                            <p:strVal val="#ppt_x"/>
                                          </p:val>
                                        </p:tav>
                                      </p:tavLst>
                                    </p:anim>
                                    <p:anim calcmode="lin" valueType="num">
                                      <p:cBhvr>
                                        <p:cTn id="73" dur="1000" fill="hold"/>
                                        <p:tgtEl>
                                          <p:spTgt spid="18"/>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
                                          </p:val>
                                        </p:tav>
                                        <p:tav tm="100000">
                                          <p:val>
                                            <p:strVal val="#ppt_x"/>
                                          </p:val>
                                        </p:tav>
                                      </p:tavLst>
                                    </p:anim>
                                    <p:anim calcmode="lin" valueType="num">
                                      <p:cBhvr>
                                        <p:cTn id="7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60648"/>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79512" y="2780928"/>
            <a:ext cx="3456384" cy="1754326"/>
          </a:xfrm>
          <a:prstGeom prst="rect">
            <a:avLst/>
          </a:prstGeom>
          <a:solidFill>
            <a:schemeClr val="accent4">
              <a:lumMod val="75000"/>
            </a:schemeClr>
          </a:solidFill>
        </p:spPr>
        <p:txBody>
          <a:bodyPr wrap="square">
            <a:spAutoFit/>
          </a:bodyPr>
          <a:lstStyle/>
          <a:p>
            <a:r>
              <a:rPr lang="en-GB" dirty="0"/>
              <a:t>The school has an expertly designed curriculum, which develops pupils’ reading and writing through high-quality texts </a:t>
            </a:r>
            <a:r>
              <a:rPr lang="en-GB" i="1" dirty="0">
                <a:solidFill>
                  <a:srgbClr val="FFC000"/>
                </a:solidFill>
              </a:rPr>
              <a:t>and increasingly broad vocabulary across all subjects.</a:t>
            </a:r>
          </a:p>
        </p:txBody>
      </p:sp>
      <p:sp>
        <p:nvSpPr>
          <p:cNvPr id="7" name="Rectangle 6"/>
          <p:cNvSpPr/>
          <p:nvPr/>
        </p:nvSpPr>
        <p:spPr>
          <a:xfrm>
            <a:off x="3995936" y="116632"/>
            <a:ext cx="4955580" cy="1754326"/>
          </a:xfrm>
          <a:prstGeom prst="rect">
            <a:avLst/>
          </a:prstGeom>
          <a:ln>
            <a:solidFill>
              <a:srgbClr val="00B050"/>
            </a:solidFill>
          </a:ln>
        </p:spPr>
        <p:txBody>
          <a:bodyPr wrap="square">
            <a:spAutoFit/>
          </a:bodyPr>
          <a:lstStyle/>
          <a:p>
            <a:pPr marL="285750" indent="-285750">
              <a:buFont typeface="Arial" pitchFamily="34" charset="0"/>
              <a:buChar char="•"/>
            </a:pPr>
            <a:r>
              <a:rPr lang="en-GB" b="1" dirty="0"/>
              <a:t>Bespoke</a:t>
            </a:r>
            <a:r>
              <a:rPr lang="en-GB" dirty="0"/>
              <a:t> curriculum developed across the school for </a:t>
            </a:r>
            <a:r>
              <a:rPr lang="en-GB" dirty="0" smtClean="0"/>
              <a:t>reading </a:t>
            </a:r>
            <a:r>
              <a:rPr lang="en-GB" dirty="0"/>
              <a:t>(VIPERS) and writing. </a:t>
            </a:r>
          </a:p>
          <a:p>
            <a:pPr marL="285750" indent="-285750">
              <a:buFont typeface="Arial" pitchFamily="34" charset="0"/>
              <a:buChar char="•"/>
            </a:pPr>
            <a:r>
              <a:rPr lang="en-GB" dirty="0" smtClean="0"/>
              <a:t>G </a:t>
            </a:r>
            <a:r>
              <a:rPr lang="en-GB" dirty="0"/>
              <a:t>and E developed for Writing and Stanburn 'Phases of Writing' launched which includes 'immersion' phase ensuring pupils are exposed to </a:t>
            </a:r>
            <a:r>
              <a:rPr lang="en-GB" b="1" dirty="0"/>
              <a:t>high-quality texts</a:t>
            </a:r>
            <a:r>
              <a:rPr lang="en-GB" dirty="0"/>
              <a:t>.</a:t>
            </a:r>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7297" y="3073708"/>
            <a:ext cx="3168352" cy="2083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Arrow Connector 4"/>
          <p:cNvCxnSpPr/>
          <p:nvPr/>
        </p:nvCxnSpPr>
        <p:spPr>
          <a:xfrm flipH="1">
            <a:off x="2321043" y="2204864"/>
            <a:ext cx="306741" cy="7200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9222"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92606" y="4017622"/>
            <a:ext cx="1777150" cy="253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5"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512" y="4653136"/>
            <a:ext cx="2141531" cy="1479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6"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22740" y="5183301"/>
            <a:ext cx="2697049" cy="1539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99992" y="1951493"/>
            <a:ext cx="4108386" cy="1060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500653" y="6228020"/>
            <a:ext cx="1479059" cy="369332"/>
          </a:xfrm>
          <a:prstGeom prst="rect">
            <a:avLst/>
          </a:prstGeom>
          <a:solidFill>
            <a:schemeClr val="accent3">
              <a:lumMod val="40000"/>
              <a:lumOff val="60000"/>
            </a:schemeClr>
          </a:solidFill>
        </p:spPr>
        <p:txBody>
          <a:bodyPr wrap="none" rtlCol="0">
            <a:spAutoFit/>
          </a:bodyPr>
          <a:lstStyle/>
          <a:p>
            <a:r>
              <a:rPr lang="en-GB" dirty="0" smtClean="0"/>
              <a:t>VIPERS Texts</a:t>
            </a:r>
            <a:endParaRPr lang="en-GB" dirty="0"/>
          </a:p>
        </p:txBody>
      </p:sp>
      <p:sp>
        <p:nvSpPr>
          <p:cNvPr id="18" name="TextBox 17"/>
          <p:cNvSpPr txBox="1"/>
          <p:nvPr/>
        </p:nvSpPr>
        <p:spPr>
          <a:xfrm>
            <a:off x="5724128" y="5235330"/>
            <a:ext cx="1296144" cy="923330"/>
          </a:xfrm>
          <a:prstGeom prst="rect">
            <a:avLst/>
          </a:prstGeom>
          <a:solidFill>
            <a:schemeClr val="accent3">
              <a:lumMod val="40000"/>
              <a:lumOff val="60000"/>
            </a:schemeClr>
          </a:solidFill>
        </p:spPr>
        <p:txBody>
          <a:bodyPr wrap="square" rtlCol="0">
            <a:spAutoFit/>
          </a:bodyPr>
          <a:lstStyle/>
          <a:p>
            <a:pPr algn="ctr"/>
            <a:r>
              <a:rPr lang="en-GB" dirty="0" smtClean="0"/>
              <a:t>Bespoke writing curriculum</a:t>
            </a:r>
            <a:endParaRPr lang="en-GB" dirty="0"/>
          </a:p>
        </p:txBody>
      </p:sp>
      <p:sp>
        <p:nvSpPr>
          <p:cNvPr id="19" name="TextBox 18"/>
          <p:cNvSpPr txBox="1"/>
          <p:nvPr/>
        </p:nvSpPr>
        <p:spPr>
          <a:xfrm>
            <a:off x="7524328" y="3381092"/>
            <a:ext cx="1296144" cy="369332"/>
          </a:xfrm>
          <a:prstGeom prst="rect">
            <a:avLst/>
          </a:prstGeom>
          <a:solidFill>
            <a:schemeClr val="accent3">
              <a:lumMod val="40000"/>
              <a:lumOff val="60000"/>
            </a:schemeClr>
          </a:solidFill>
        </p:spPr>
        <p:txBody>
          <a:bodyPr wrap="square" rtlCol="0">
            <a:spAutoFit/>
          </a:bodyPr>
          <a:lstStyle/>
          <a:p>
            <a:pPr algn="ctr"/>
            <a:r>
              <a:rPr lang="en-GB" dirty="0" smtClean="0"/>
              <a:t>G &amp; E</a:t>
            </a:r>
            <a:endParaRPr lang="en-GB" dirty="0"/>
          </a:p>
        </p:txBody>
      </p:sp>
    </p:spTree>
    <p:extLst>
      <p:ext uri="{BB962C8B-B14F-4D97-AF65-F5344CB8AC3E}">
        <p14:creationId xmlns:p14="http://schemas.microsoft.com/office/powerpoint/2010/main" val="607773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219"/>
                                        </p:tgtEl>
                                        <p:attrNameLst>
                                          <p:attrName>style.visibility</p:attrName>
                                        </p:attrNameLst>
                                      </p:cBhvr>
                                      <p:to>
                                        <p:strVal val="visible"/>
                                      </p:to>
                                    </p:set>
                                    <p:animEffect transition="in" filter="fade">
                                      <p:cBhvr>
                                        <p:cTn id="14" dur="1000"/>
                                        <p:tgtEl>
                                          <p:spTgt spid="9219"/>
                                        </p:tgtEl>
                                      </p:cBhvr>
                                    </p:animEffect>
                                    <p:anim calcmode="lin" valueType="num">
                                      <p:cBhvr>
                                        <p:cTn id="15" dur="1000" fill="hold"/>
                                        <p:tgtEl>
                                          <p:spTgt spid="9219"/>
                                        </p:tgtEl>
                                        <p:attrNameLst>
                                          <p:attrName>ppt_x</p:attrName>
                                        </p:attrNameLst>
                                      </p:cBhvr>
                                      <p:tavLst>
                                        <p:tav tm="0">
                                          <p:val>
                                            <p:strVal val="#ppt_x"/>
                                          </p:val>
                                        </p:tav>
                                        <p:tav tm="100000">
                                          <p:val>
                                            <p:strVal val="#ppt_x"/>
                                          </p:val>
                                        </p:tav>
                                      </p:tavLst>
                                    </p:anim>
                                    <p:anim calcmode="lin" valueType="num">
                                      <p:cBhvr>
                                        <p:cTn id="16" dur="1000" fill="hold"/>
                                        <p:tgtEl>
                                          <p:spTgt spid="9219"/>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000"/>
                                        <p:tgtEl>
                                          <p:spTgt spid="18"/>
                                        </p:tgtEl>
                                      </p:cBhvr>
                                    </p:animEffect>
                                    <p:anim calcmode="lin" valueType="num">
                                      <p:cBhvr>
                                        <p:cTn id="20" dur="1000" fill="hold"/>
                                        <p:tgtEl>
                                          <p:spTgt spid="18"/>
                                        </p:tgtEl>
                                        <p:attrNameLst>
                                          <p:attrName>ppt_x</p:attrName>
                                        </p:attrNameLst>
                                      </p:cBhvr>
                                      <p:tavLst>
                                        <p:tav tm="0">
                                          <p:val>
                                            <p:strVal val="#ppt_x"/>
                                          </p:val>
                                        </p:tav>
                                        <p:tav tm="100000">
                                          <p:val>
                                            <p:strVal val="#ppt_x"/>
                                          </p:val>
                                        </p:tav>
                                      </p:tavLst>
                                    </p:anim>
                                    <p:anim calcmode="lin" valueType="num">
                                      <p:cBhvr>
                                        <p:cTn id="21" dur="1000" fill="hold"/>
                                        <p:tgtEl>
                                          <p:spTgt spid="1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222"/>
                                        </p:tgtEl>
                                        <p:attrNameLst>
                                          <p:attrName>style.visibility</p:attrName>
                                        </p:attrNameLst>
                                      </p:cBhvr>
                                      <p:to>
                                        <p:strVal val="visible"/>
                                      </p:to>
                                    </p:set>
                                    <p:animEffect transition="in" filter="fade">
                                      <p:cBhvr>
                                        <p:cTn id="24" dur="1000"/>
                                        <p:tgtEl>
                                          <p:spTgt spid="9222"/>
                                        </p:tgtEl>
                                      </p:cBhvr>
                                    </p:animEffect>
                                    <p:anim calcmode="lin" valueType="num">
                                      <p:cBhvr>
                                        <p:cTn id="25" dur="1000" fill="hold"/>
                                        <p:tgtEl>
                                          <p:spTgt spid="9222"/>
                                        </p:tgtEl>
                                        <p:attrNameLst>
                                          <p:attrName>ppt_x</p:attrName>
                                        </p:attrNameLst>
                                      </p:cBhvr>
                                      <p:tavLst>
                                        <p:tav tm="0">
                                          <p:val>
                                            <p:strVal val="#ppt_x"/>
                                          </p:val>
                                        </p:tav>
                                        <p:tav tm="100000">
                                          <p:val>
                                            <p:strVal val="#ppt_x"/>
                                          </p:val>
                                        </p:tav>
                                      </p:tavLst>
                                    </p:anim>
                                    <p:anim calcmode="lin" valueType="num">
                                      <p:cBhvr>
                                        <p:cTn id="26" dur="1000" fill="hold"/>
                                        <p:tgtEl>
                                          <p:spTgt spid="9222"/>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9223"/>
                                        </p:tgtEl>
                                        <p:attrNameLst>
                                          <p:attrName>style.visibility</p:attrName>
                                        </p:attrNameLst>
                                      </p:cBhvr>
                                      <p:to>
                                        <p:strVal val="visible"/>
                                      </p:to>
                                    </p:set>
                                    <p:animEffect transition="in" filter="fade">
                                      <p:cBhvr>
                                        <p:cTn id="36" dur="1000"/>
                                        <p:tgtEl>
                                          <p:spTgt spid="9223"/>
                                        </p:tgtEl>
                                      </p:cBhvr>
                                    </p:animEffect>
                                    <p:anim calcmode="lin" valueType="num">
                                      <p:cBhvr>
                                        <p:cTn id="37" dur="1000" fill="hold"/>
                                        <p:tgtEl>
                                          <p:spTgt spid="9223"/>
                                        </p:tgtEl>
                                        <p:attrNameLst>
                                          <p:attrName>ppt_x</p:attrName>
                                        </p:attrNameLst>
                                      </p:cBhvr>
                                      <p:tavLst>
                                        <p:tav tm="0">
                                          <p:val>
                                            <p:strVal val="#ppt_x"/>
                                          </p:val>
                                        </p:tav>
                                        <p:tav tm="100000">
                                          <p:val>
                                            <p:strVal val="#ppt_x"/>
                                          </p:val>
                                        </p:tav>
                                      </p:tavLst>
                                    </p:anim>
                                    <p:anim calcmode="lin" valueType="num">
                                      <p:cBhvr>
                                        <p:cTn id="38" dur="1000" fill="hold"/>
                                        <p:tgtEl>
                                          <p:spTgt spid="922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9225"/>
                                        </p:tgtEl>
                                        <p:attrNameLst>
                                          <p:attrName>style.visibility</p:attrName>
                                        </p:attrNameLst>
                                      </p:cBhvr>
                                      <p:to>
                                        <p:strVal val="visible"/>
                                      </p:to>
                                    </p:set>
                                    <p:animEffect transition="in" filter="fade">
                                      <p:cBhvr>
                                        <p:cTn id="48" dur="1000"/>
                                        <p:tgtEl>
                                          <p:spTgt spid="9225"/>
                                        </p:tgtEl>
                                      </p:cBhvr>
                                    </p:animEffect>
                                    <p:anim calcmode="lin" valueType="num">
                                      <p:cBhvr>
                                        <p:cTn id="49" dur="1000" fill="hold"/>
                                        <p:tgtEl>
                                          <p:spTgt spid="9225"/>
                                        </p:tgtEl>
                                        <p:attrNameLst>
                                          <p:attrName>ppt_x</p:attrName>
                                        </p:attrNameLst>
                                      </p:cBhvr>
                                      <p:tavLst>
                                        <p:tav tm="0">
                                          <p:val>
                                            <p:strVal val="#ppt_x"/>
                                          </p:val>
                                        </p:tav>
                                        <p:tav tm="100000">
                                          <p:val>
                                            <p:strVal val="#ppt_x"/>
                                          </p:val>
                                        </p:tav>
                                      </p:tavLst>
                                    </p:anim>
                                    <p:anim calcmode="lin" valueType="num">
                                      <p:cBhvr>
                                        <p:cTn id="50" dur="1000" fill="hold"/>
                                        <p:tgtEl>
                                          <p:spTgt spid="922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9226"/>
                                        </p:tgtEl>
                                        <p:attrNameLst>
                                          <p:attrName>style.visibility</p:attrName>
                                        </p:attrNameLst>
                                      </p:cBhvr>
                                      <p:to>
                                        <p:strVal val="visible"/>
                                      </p:to>
                                    </p:set>
                                    <p:animEffect transition="in" filter="fade">
                                      <p:cBhvr>
                                        <p:cTn id="53" dur="1000"/>
                                        <p:tgtEl>
                                          <p:spTgt spid="9226"/>
                                        </p:tgtEl>
                                      </p:cBhvr>
                                    </p:animEffect>
                                    <p:anim calcmode="lin" valueType="num">
                                      <p:cBhvr>
                                        <p:cTn id="54" dur="1000" fill="hold"/>
                                        <p:tgtEl>
                                          <p:spTgt spid="9226"/>
                                        </p:tgtEl>
                                        <p:attrNameLst>
                                          <p:attrName>ppt_x</p:attrName>
                                        </p:attrNameLst>
                                      </p:cBhvr>
                                      <p:tavLst>
                                        <p:tav tm="0">
                                          <p:val>
                                            <p:strVal val="#ppt_x"/>
                                          </p:val>
                                        </p:tav>
                                        <p:tav tm="100000">
                                          <p:val>
                                            <p:strVal val="#ppt_x"/>
                                          </p:val>
                                        </p:tav>
                                      </p:tavLst>
                                    </p:anim>
                                    <p:anim calcmode="lin" valueType="num">
                                      <p:cBhvr>
                                        <p:cTn id="55" dur="1000" fill="hold"/>
                                        <p:tgtEl>
                                          <p:spTgt spid="92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7" grpId="0" animBg="1"/>
      <p:bldP spid="18"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60648"/>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427984" y="260648"/>
            <a:ext cx="4219626" cy="1477328"/>
          </a:xfrm>
          <a:prstGeom prst="rect">
            <a:avLst/>
          </a:prstGeom>
          <a:solidFill>
            <a:schemeClr val="accent3">
              <a:lumMod val="60000"/>
              <a:lumOff val="40000"/>
            </a:schemeClr>
          </a:solidFill>
        </p:spPr>
        <p:txBody>
          <a:bodyPr wrap="square">
            <a:spAutoFit/>
          </a:bodyPr>
          <a:lstStyle/>
          <a:p>
            <a:r>
              <a:rPr lang="en-GB" b="1" dirty="0"/>
              <a:t>For primary-age pupils and for older pupils where necessary</a:t>
            </a:r>
            <a:r>
              <a:rPr lang="en-GB" dirty="0"/>
              <a:t>, the curriculum prioritises accurate and fluent word </a:t>
            </a:r>
            <a:r>
              <a:rPr lang="en-GB" b="1" dirty="0">
                <a:solidFill>
                  <a:srgbClr val="00B050"/>
                </a:solidFill>
              </a:rPr>
              <a:t>reading, </a:t>
            </a:r>
            <a:r>
              <a:rPr lang="en-GB" dirty="0"/>
              <a:t>spelling, handwriting and </a:t>
            </a:r>
            <a:r>
              <a:rPr lang="en-GB" b="1" dirty="0">
                <a:solidFill>
                  <a:srgbClr val="00B050"/>
                </a:solidFill>
              </a:rPr>
              <a:t>mathematics.</a:t>
            </a:r>
            <a:endParaRPr lang="en-GB" b="1" i="1" dirty="0">
              <a:solidFill>
                <a:srgbClr val="00B050"/>
              </a:solidFill>
            </a:endParaRPr>
          </a:p>
        </p:txBody>
      </p:sp>
      <p:cxnSp>
        <p:nvCxnSpPr>
          <p:cNvPr id="6" name="Straight Arrow Connector 5"/>
          <p:cNvCxnSpPr/>
          <p:nvPr/>
        </p:nvCxnSpPr>
        <p:spPr>
          <a:xfrm flipV="1">
            <a:off x="2015716" y="908720"/>
            <a:ext cx="2412268" cy="15841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79512" y="2780928"/>
            <a:ext cx="3456384" cy="2308324"/>
          </a:xfrm>
          <a:prstGeom prst="rect">
            <a:avLst/>
          </a:prstGeom>
          <a:ln>
            <a:solidFill>
              <a:srgbClr val="00B050"/>
            </a:solidFill>
          </a:ln>
        </p:spPr>
        <p:txBody>
          <a:bodyPr wrap="square">
            <a:spAutoFit/>
          </a:bodyPr>
          <a:lstStyle/>
          <a:p>
            <a:pPr marL="285750" indent="-285750">
              <a:buFont typeface="Arial" pitchFamily="34" charset="0"/>
              <a:buChar char="•"/>
            </a:pPr>
            <a:r>
              <a:rPr lang="en-GB" dirty="0"/>
              <a:t>Reading is prioritised (</a:t>
            </a:r>
            <a:r>
              <a:rPr lang="en-GB" dirty="0" smtClean="0"/>
              <a:t>RWI and </a:t>
            </a:r>
            <a:r>
              <a:rPr lang="en-GB" dirty="0"/>
              <a:t>VIPERS all taught at </a:t>
            </a:r>
            <a:r>
              <a:rPr lang="en-GB" dirty="0" smtClean="0"/>
              <a:t>9am </a:t>
            </a:r>
            <a:r>
              <a:rPr lang="en-GB" dirty="0"/>
              <a:t>across the whole school</a:t>
            </a:r>
            <a:r>
              <a:rPr lang="en-GB" dirty="0" smtClean="0"/>
              <a:t>),</a:t>
            </a:r>
          </a:p>
          <a:p>
            <a:pPr marL="285750" indent="-285750">
              <a:buFont typeface="Arial" pitchFamily="34" charset="0"/>
              <a:buChar char="•"/>
            </a:pPr>
            <a:r>
              <a:rPr lang="en-GB" dirty="0"/>
              <a:t>Maths lesson structure embedded and prioritised leading to high outcomes e.g. KS2 98% of pupils achieved EXS in Maths.</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844824"/>
            <a:ext cx="3832513" cy="2049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72370" y="5089252"/>
            <a:ext cx="2671069" cy="1592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98078" y="5013176"/>
            <a:ext cx="2210426" cy="1673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7452320" y="2226930"/>
            <a:ext cx="1296144" cy="369332"/>
          </a:xfrm>
          <a:prstGeom prst="rect">
            <a:avLst/>
          </a:prstGeom>
          <a:solidFill>
            <a:schemeClr val="accent3">
              <a:lumMod val="40000"/>
              <a:lumOff val="60000"/>
            </a:schemeClr>
          </a:solidFill>
        </p:spPr>
        <p:txBody>
          <a:bodyPr wrap="square" rtlCol="0">
            <a:spAutoFit/>
          </a:bodyPr>
          <a:lstStyle/>
          <a:p>
            <a:pPr algn="ctr"/>
            <a:r>
              <a:rPr lang="en-GB" dirty="0" smtClean="0"/>
              <a:t>G &amp; E</a:t>
            </a:r>
            <a:endParaRPr lang="en-GB" dirty="0"/>
          </a:p>
        </p:txBody>
      </p:sp>
      <p:sp>
        <p:nvSpPr>
          <p:cNvPr id="15" name="TextBox 14"/>
          <p:cNvSpPr txBox="1"/>
          <p:nvPr/>
        </p:nvSpPr>
        <p:spPr>
          <a:xfrm>
            <a:off x="6942766" y="4181388"/>
            <a:ext cx="2121049" cy="646331"/>
          </a:xfrm>
          <a:prstGeom prst="rect">
            <a:avLst/>
          </a:prstGeom>
          <a:solidFill>
            <a:schemeClr val="accent3">
              <a:lumMod val="40000"/>
              <a:lumOff val="60000"/>
            </a:schemeClr>
          </a:solidFill>
        </p:spPr>
        <p:txBody>
          <a:bodyPr wrap="square" rtlCol="0">
            <a:spAutoFit/>
          </a:bodyPr>
          <a:lstStyle/>
          <a:p>
            <a:pPr algn="ctr"/>
            <a:r>
              <a:rPr lang="en-GB" dirty="0" smtClean="0"/>
              <a:t>Rapid Recall Year 5 and Year 1</a:t>
            </a:r>
            <a:endParaRPr lang="en-GB" dirty="0"/>
          </a:p>
        </p:txBody>
      </p:sp>
      <p:pic>
        <p:nvPicPr>
          <p:cNvPr id="10245"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16016" y="3977508"/>
            <a:ext cx="2010724" cy="866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4139952" y="3237193"/>
            <a:ext cx="882098" cy="646331"/>
          </a:xfrm>
          <a:prstGeom prst="rect">
            <a:avLst/>
          </a:prstGeom>
          <a:solidFill>
            <a:schemeClr val="accent3">
              <a:lumMod val="40000"/>
              <a:lumOff val="60000"/>
            </a:schemeClr>
          </a:solidFill>
        </p:spPr>
        <p:txBody>
          <a:bodyPr wrap="square" rtlCol="0">
            <a:spAutoFit/>
          </a:bodyPr>
          <a:lstStyle/>
          <a:p>
            <a:pPr algn="ctr"/>
            <a:r>
              <a:rPr lang="en-GB" dirty="0" smtClean="0"/>
              <a:t>Vocab Ninja</a:t>
            </a:r>
            <a:endParaRPr lang="en-GB" dirty="0"/>
          </a:p>
        </p:txBody>
      </p:sp>
      <p:pic>
        <p:nvPicPr>
          <p:cNvPr id="10246"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7136" y="5285867"/>
            <a:ext cx="1973803" cy="1311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7"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67744" y="5210763"/>
            <a:ext cx="1706246" cy="1349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95936" y="1902346"/>
            <a:ext cx="885825"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525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42"/>
                                        </p:tgtEl>
                                        <p:attrNameLst>
                                          <p:attrName>style.visibility</p:attrName>
                                        </p:attrNameLst>
                                      </p:cBhvr>
                                      <p:to>
                                        <p:strVal val="visible"/>
                                      </p:to>
                                    </p:set>
                                    <p:animEffect transition="in" filter="fade">
                                      <p:cBhvr>
                                        <p:cTn id="14" dur="1000"/>
                                        <p:tgtEl>
                                          <p:spTgt spid="10242"/>
                                        </p:tgtEl>
                                      </p:cBhvr>
                                    </p:animEffect>
                                    <p:anim calcmode="lin" valueType="num">
                                      <p:cBhvr>
                                        <p:cTn id="15" dur="1000" fill="hold"/>
                                        <p:tgtEl>
                                          <p:spTgt spid="10242"/>
                                        </p:tgtEl>
                                        <p:attrNameLst>
                                          <p:attrName>ppt_x</p:attrName>
                                        </p:attrNameLst>
                                      </p:cBhvr>
                                      <p:tavLst>
                                        <p:tav tm="0">
                                          <p:val>
                                            <p:strVal val="#ppt_x"/>
                                          </p:val>
                                        </p:tav>
                                        <p:tav tm="100000">
                                          <p:val>
                                            <p:strVal val="#ppt_x"/>
                                          </p:val>
                                        </p:tav>
                                      </p:tavLst>
                                    </p:anim>
                                    <p:anim calcmode="lin" valueType="num">
                                      <p:cBhvr>
                                        <p:cTn id="16" dur="1000" fill="hold"/>
                                        <p:tgtEl>
                                          <p:spTgt spid="10242"/>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fade">
                                      <p:cBhvr>
                                        <p:cTn id="31" dur="1000"/>
                                        <p:tgtEl>
                                          <p:spTgt spid="2050"/>
                                        </p:tgtEl>
                                      </p:cBhvr>
                                    </p:animEffect>
                                    <p:anim calcmode="lin" valueType="num">
                                      <p:cBhvr>
                                        <p:cTn id="32" dur="1000" fill="hold"/>
                                        <p:tgtEl>
                                          <p:spTgt spid="2050"/>
                                        </p:tgtEl>
                                        <p:attrNameLst>
                                          <p:attrName>ppt_x</p:attrName>
                                        </p:attrNameLst>
                                      </p:cBhvr>
                                      <p:tavLst>
                                        <p:tav tm="0">
                                          <p:val>
                                            <p:strVal val="#ppt_x"/>
                                          </p:val>
                                        </p:tav>
                                        <p:tav tm="100000">
                                          <p:val>
                                            <p:strVal val="#ppt_x"/>
                                          </p:val>
                                        </p:tav>
                                      </p:tavLst>
                                    </p:anim>
                                    <p:anim calcmode="lin" valueType="num">
                                      <p:cBhvr>
                                        <p:cTn id="33" dur="1000" fill="hold"/>
                                        <p:tgtEl>
                                          <p:spTgt spid="2050"/>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0245"/>
                                        </p:tgtEl>
                                        <p:attrNameLst>
                                          <p:attrName>style.visibility</p:attrName>
                                        </p:attrNameLst>
                                      </p:cBhvr>
                                      <p:to>
                                        <p:strVal val="visible"/>
                                      </p:to>
                                    </p:set>
                                    <p:animEffect transition="in" filter="fade">
                                      <p:cBhvr>
                                        <p:cTn id="36" dur="1000"/>
                                        <p:tgtEl>
                                          <p:spTgt spid="10245"/>
                                        </p:tgtEl>
                                      </p:cBhvr>
                                    </p:animEffect>
                                    <p:anim calcmode="lin" valueType="num">
                                      <p:cBhvr>
                                        <p:cTn id="37" dur="1000" fill="hold"/>
                                        <p:tgtEl>
                                          <p:spTgt spid="10245"/>
                                        </p:tgtEl>
                                        <p:attrNameLst>
                                          <p:attrName>ppt_x</p:attrName>
                                        </p:attrNameLst>
                                      </p:cBhvr>
                                      <p:tavLst>
                                        <p:tav tm="0">
                                          <p:val>
                                            <p:strVal val="#ppt_x"/>
                                          </p:val>
                                        </p:tav>
                                        <p:tav tm="100000">
                                          <p:val>
                                            <p:strVal val="#ppt_x"/>
                                          </p:val>
                                        </p:tav>
                                      </p:tavLst>
                                    </p:anim>
                                    <p:anim calcmode="lin" valueType="num">
                                      <p:cBhvr>
                                        <p:cTn id="38" dur="1000" fill="hold"/>
                                        <p:tgtEl>
                                          <p:spTgt spid="1024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0244"/>
                                        </p:tgtEl>
                                        <p:attrNameLst>
                                          <p:attrName>style.visibility</p:attrName>
                                        </p:attrNameLst>
                                      </p:cBhvr>
                                      <p:to>
                                        <p:strVal val="visible"/>
                                      </p:to>
                                    </p:set>
                                    <p:animEffect transition="in" filter="fade">
                                      <p:cBhvr>
                                        <p:cTn id="48" dur="1000"/>
                                        <p:tgtEl>
                                          <p:spTgt spid="10244"/>
                                        </p:tgtEl>
                                      </p:cBhvr>
                                    </p:animEffect>
                                    <p:anim calcmode="lin" valueType="num">
                                      <p:cBhvr>
                                        <p:cTn id="49" dur="1000" fill="hold"/>
                                        <p:tgtEl>
                                          <p:spTgt spid="10244"/>
                                        </p:tgtEl>
                                        <p:attrNameLst>
                                          <p:attrName>ppt_x</p:attrName>
                                        </p:attrNameLst>
                                      </p:cBhvr>
                                      <p:tavLst>
                                        <p:tav tm="0">
                                          <p:val>
                                            <p:strVal val="#ppt_x"/>
                                          </p:val>
                                        </p:tav>
                                        <p:tav tm="100000">
                                          <p:val>
                                            <p:strVal val="#ppt_x"/>
                                          </p:val>
                                        </p:tav>
                                      </p:tavLst>
                                    </p:anim>
                                    <p:anim calcmode="lin" valueType="num">
                                      <p:cBhvr>
                                        <p:cTn id="50" dur="1000" fill="hold"/>
                                        <p:tgtEl>
                                          <p:spTgt spid="1024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0243"/>
                                        </p:tgtEl>
                                        <p:attrNameLst>
                                          <p:attrName>style.visibility</p:attrName>
                                        </p:attrNameLst>
                                      </p:cBhvr>
                                      <p:to>
                                        <p:strVal val="visible"/>
                                      </p:to>
                                    </p:set>
                                    <p:animEffect transition="in" filter="fade">
                                      <p:cBhvr>
                                        <p:cTn id="53" dur="1000"/>
                                        <p:tgtEl>
                                          <p:spTgt spid="10243"/>
                                        </p:tgtEl>
                                      </p:cBhvr>
                                    </p:animEffect>
                                    <p:anim calcmode="lin" valueType="num">
                                      <p:cBhvr>
                                        <p:cTn id="54" dur="1000" fill="hold"/>
                                        <p:tgtEl>
                                          <p:spTgt spid="10243"/>
                                        </p:tgtEl>
                                        <p:attrNameLst>
                                          <p:attrName>ppt_x</p:attrName>
                                        </p:attrNameLst>
                                      </p:cBhvr>
                                      <p:tavLst>
                                        <p:tav tm="0">
                                          <p:val>
                                            <p:strVal val="#ppt_x"/>
                                          </p:val>
                                        </p:tav>
                                        <p:tav tm="100000">
                                          <p:val>
                                            <p:strVal val="#ppt_x"/>
                                          </p:val>
                                        </p:tav>
                                      </p:tavLst>
                                    </p:anim>
                                    <p:anim calcmode="lin" valueType="num">
                                      <p:cBhvr>
                                        <p:cTn id="55" dur="1000" fill="hold"/>
                                        <p:tgtEl>
                                          <p:spTgt spid="10243"/>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10246"/>
                                        </p:tgtEl>
                                        <p:attrNameLst>
                                          <p:attrName>style.visibility</p:attrName>
                                        </p:attrNameLst>
                                      </p:cBhvr>
                                      <p:to>
                                        <p:strVal val="visible"/>
                                      </p:to>
                                    </p:set>
                                    <p:animEffect transition="in" filter="fade">
                                      <p:cBhvr>
                                        <p:cTn id="60" dur="1000"/>
                                        <p:tgtEl>
                                          <p:spTgt spid="10246"/>
                                        </p:tgtEl>
                                      </p:cBhvr>
                                    </p:animEffect>
                                    <p:anim calcmode="lin" valueType="num">
                                      <p:cBhvr>
                                        <p:cTn id="61" dur="1000" fill="hold"/>
                                        <p:tgtEl>
                                          <p:spTgt spid="10246"/>
                                        </p:tgtEl>
                                        <p:attrNameLst>
                                          <p:attrName>ppt_x</p:attrName>
                                        </p:attrNameLst>
                                      </p:cBhvr>
                                      <p:tavLst>
                                        <p:tav tm="0">
                                          <p:val>
                                            <p:strVal val="#ppt_x"/>
                                          </p:val>
                                        </p:tav>
                                        <p:tav tm="100000">
                                          <p:val>
                                            <p:strVal val="#ppt_x"/>
                                          </p:val>
                                        </p:tav>
                                      </p:tavLst>
                                    </p:anim>
                                    <p:anim calcmode="lin" valueType="num">
                                      <p:cBhvr>
                                        <p:cTn id="62" dur="1000" fill="hold"/>
                                        <p:tgtEl>
                                          <p:spTgt spid="10246"/>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10247"/>
                                        </p:tgtEl>
                                        <p:attrNameLst>
                                          <p:attrName>style.visibility</p:attrName>
                                        </p:attrNameLst>
                                      </p:cBhvr>
                                      <p:to>
                                        <p:strVal val="visible"/>
                                      </p:to>
                                    </p:set>
                                    <p:animEffect transition="in" filter="fade">
                                      <p:cBhvr>
                                        <p:cTn id="65" dur="1000"/>
                                        <p:tgtEl>
                                          <p:spTgt spid="10247"/>
                                        </p:tgtEl>
                                      </p:cBhvr>
                                    </p:animEffect>
                                    <p:anim calcmode="lin" valueType="num">
                                      <p:cBhvr>
                                        <p:cTn id="66" dur="1000" fill="hold"/>
                                        <p:tgtEl>
                                          <p:spTgt spid="10247"/>
                                        </p:tgtEl>
                                        <p:attrNameLst>
                                          <p:attrName>ppt_x</p:attrName>
                                        </p:attrNameLst>
                                      </p:cBhvr>
                                      <p:tavLst>
                                        <p:tav tm="0">
                                          <p:val>
                                            <p:strVal val="#ppt_x"/>
                                          </p:val>
                                        </p:tav>
                                        <p:tav tm="100000">
                                          <p:val>
                                            <p:strVal val="#ppt_x"/>
                                          </p:val>
                                        </p:tav>
                                      </p:tavLst>
                                    </p:anim>
                                    <p:anim calcmode="lin" valueType="num">
                                      <p:cBhvr>
                                        <p:cTn id="67" dur="1000" fill="hold"/>
                                        <p:tgtEl>
                                          <p:spTgt spid="102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60648"/>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427984" y="116632"/>
            <a:ext cx="4624746" cy="1200329"/>
          </a:xfrm>
          <a:prstGeom prst="rect">
            <a:avLst/>
          </a:prstGeom>
          <a:solidFill>
            <a:schemeClr val="accent3">
              <a:lumMod val="60000"/>
              <a:lumOff val="40000"/>
            </a:schemeClr>
          </a:solidFill>
        </p:spPr>
        <p:txBody>
          <a:bodyPr wrap="square">
            <a:spAutoFit/>
          </a:bodyPr>
          <a:lstStyle/>
          <a:p>
            <a:r>
              <a:rPr lang="en-GB" dirty="0"/>
              <a:t>The curriculum is an entitlement for every pupil. Any adaptations are made carefully to avoid limiting expectations for disadvantaged pupils or pupils with SEND.</a:t>
            </a:r>
            <a:endParaRPr lang="en-GB" b="1" i="1" dirty="0">
              <a:solidFill>
                <a:srgbClr val="00B050"/>
              </a:solidFill>
            </a:endParaRPr>
          </a:p>
        </p:txBody>
      </p:sp>
      <p:cxnSp>
        <p:nvCxnSpPr>
          <p:cNvPr id="6" name="Straight Arrow Connector 5"/>
          <p:cNvCxnSpPr/>
          <p:nvPr/>
        </p:nvCxnSpPr>
        <p:spPr>
          <a:xfrm flipV="1">
            <a:off x="2015716" y="908720"/>
            <a:ext cx="2412268" cy="20882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23"/>
          <a:stretch/>
        </p:blipFill>
        <p:spPr bwMode="auto">
          <a:xfrm>
            <a:off x="179512" y="2658704"/>
            <a:ext cx="3672408" cy="98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4067944" y="1442203"/>
            <a:ext cx="4835792" cy="2031325"/>
          </a:xfrm>
          <a:prstGeom prst="rect">
            <a:avLst/>
          </a:prstGeom>
          <a:ln>
            <a:solidFill>
              <a:srgbClr val="00B050"/>
            </a:solidFill>
          </a:ln>
        </p:spPr>
        <p:txBody>
          <a:bodyPr wrap="square">
            <a:spAutoFit/>
          </a:bodyPr>
          <a:lstStyle/>
          <a:p>
            <a:pPr marL="285750" indent="-285750">
              <a:buFont typeface="Arial" pitchFamily="34" charset="0"/>
              <a:buChar char="•"/>
            </a:pPr>
            <a:r>
              <a:rPr lang="en-GB" dirty="0"/>
              <a:t>All pupils (including those in Sunbeams) have access to an inclusive curriculum. </a:t>
            </a:r>
            <a:endParaRPr lang="en-GB" dirty="0" smtClean="0"/>
          </a:p>
          <a:p>
            <a:pPr marL="285750" indent="-285750">
              <a:buFont typeface="Arial" pitchFamily="34" charset="0"/>
              <a:buChar char="•"/>
            </a:pPr>
            <a:r>
              <a:rPr lang="en-GB" dirty="0" smtClean="0"/>
              <a:t>Delivering </a:t>
            </a:r>
            <a:r>
              <a:rPr lang="en-GB" dirty="0"/>
              <a:t>a broad and balanced curriculum is embedded into all teaching practices. </a:t>
            </a:r>
            <a:endParaRPr lang="en-GB" dirty="0" smtClean="0"/>
          </a:p>
          <a:p>
            <a:pPr marL="285750" indent="-285750">
              <a:buFont typeface="Arial" pitchFamily="34" charset="0"/>
              <a:buChar char="•"/>
            </a:pPr>
            <a:r>
              <a:rPr lang="en-GB" dirty="0" smtClean="0"/>
              <a:t>Adaptive teaching has been a key focus for us this term at Stanburn. </a:t>
            </a:r>
          </a:p>
        </p:txBody>
      </p:sp>
      <p:pic>
        <p:nvPicPr>
          <p:cNvPr id="16385"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4907353"/>
            <a:ext cx="1654105" cy="1812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2120" y="3614849"/>
            <a:ext cx="3400610" cy="2046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05726" y="5157192"/>
            <a:ext cx="2232248" cy="1635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9"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552" y="3502088"/>
            <a:ext cx="1843032" cy="1266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4427984" y="5746030"/>
            <a:ext cx="4536504" cy="923330"/>
          </a:xfrm>
          <a:prstGeom prst="rect">
            <a:avLst/>
          </a:prstGeom>
          <a:ln>
            <a:solidFill>
              <a:srgbClr val="00B050"/>
            </a:solidFill>
          </a:ln>
        </p:spPr>
        <p:txBody>
          <a:bodyPr wrap="square">
            <a:spAutoFit/>
          </a:bodyPr>
          <a:lstStyle/>
          <a:p>
            <a:pPr marL="285750" indent="-285750">
              <a:buFont typeface="Arial" pitchFamily="34" charset="0"/>
              <a:buChar char="•"/>
            </a:pPr>
            <a:r>
              <a:rPr lang="en-GB" dirty="0"/>
              <a:t>Class Dojo showcases the breadth and depth  of the curriculum on offer here at Stanburn.</a:t>
            </a:r>
          </a:p>
        </p:txBody>
      </p:sp>
      <p:pic>
        <p:nvPicPr>
          <p:cNvPr id="1026"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55776" y="3548344"/>
            <a:ext cx="2736304" cy="1536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6481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6386"/>
                                        </p:tgtEl>
                                        <p:attrNameLst>
                                          <p:attrName>style.visibility</p:attrName>
                                        </p:attrNameLst>
                                      </p:cBhvr>
                                      <p:to>
                                        <p:strVal val="visible"/>
                                      </p:to>
                                    </p:set>
                                    <p:animEffect transition="in" filter="fade">
                                      <p:cBhvr>
                                        <p:cTn id="14" dur="1000"/>
                                        <p:tgtEl>
                                          <p:spTgt spid="16386"/>
                                        </p:tgtEl>
                                      </p:cBhvr>
                                    </p:animEffect>
                                    <p:anim calcmode="lin" valueType="num">
                                      <p:cBhvr>
                                        <p:cTn id="15" dur="1000" fill="hold"/>
                                        <p:tgtEl>
                                          <p:spTgt spid="16386"/>
                                        </p:tgtEl>
                                        <p:attrNameLst>
                                          <p:attrName>ppt_x</p:attrName>
                                        </p:attrNameLst>
                                      </p:cBhvr>
                                      <p:tavLst>
                                        <p:tav tm="0">
                                          <p:val>
                                            <p:strVal val="#ppt_x"/>
                                          </p:val>
                                        </p:tav>
                                        <p:tav tm="100000">
                                          <p:val>
                                            <p:strVal val="#ppt_x"/>
                                          </p:val>
                                        </p:tav>
                                      </p:tavLst>
                                    </p:anim>
                                    <p:anim calcmode="lin" valueType="num">
                                      <p:cBhvr>
                                        <p:cTn id="16" dur="1000" fill="hold"/>
                                        <p:tgtEl>
                                          <p:spTgt spid="1638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1000"/>
                                        <p:tgtEl>
                                          <p:spTgt spid="1026"/>
                                        </p:tgtEl>
                                      </p:cBhvr>
                                    </p:animEffect>
                                    <p:anim calcmode="lin" valueType="num">
                                      <p:cBhvr>
                                        <p:cTn id="22" dur="1000" fill="hold"/>
                                        <p:tgtEl>
                                          <p:spTgt spid="1026"/>
                                        </p:tgtEl>
                                        <p:attrNameLst>
                                          <p:attrName>ppt_x</p:attrName>
                                        </p:attrNameLst>
                                      </p:cBhvr>
                                      <p:tavLst>
                                        <p:tav tm="0">
                                          <p:val>
                                            <p:strVal val="#ppt_x"/>
                                          </p:val>
                                        </p:tav>
                                        <p:tav tm="100000">
                                          <p:val>
                                            <p:strVal val="#ppt_x"/>
                                          </p:val>
                                        </p:tav>
                                      </p:tavLst>
                                    </p:anim>
                                    <p:anim calcmode="lin" valueType="num">
                                      <p:cBhvr>
                                        <p:cTn id="23"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6389"/>
                                        </p:tgtEl>
                                        <p:attrNameLst>
                                          <p:attrName>style.visibility</p:attrName>
                                        </p:attrNameLst>
                                      </p:cBhvr>
                                      <p:to>
                                        <p:strVal val="visible"/>
                                      </p:to>
                                    </p:set>
                                    <p:animEffect transition="in" filter="fade">
                                      <p:cBhvr>
                                        <p:cTn id="35" dur="1000"/>
                                        <p:tgtEl>
                                          <p:spTgt spid="16389"/>
                                        </p:tgtEl>
                                      </p:cBhvr>
                                    </p:animEffect>
                                    <p:anim calcmode="lin" valueType="num">
                                      <p:cBhvr>
                                        <p:cTn id="36" dur="1000" fill="hold"/>
                                        <p:tgtEl>
                                          <p:spTgt spid="16389"/>
                                        </p:tgtEl>
                                        <p:attrNameLst>
                                          <p:attrName>ppt_x</p:attrName>
                                        </p:attrNameLst>
                                      </p:cBhvr>
                                      <p:tavLst>
                                        <p:tav tm="0">
                                          <p:val>
                                            <p:strVal val="#ppt_x"/>
                                          </p:val>
                                        </p:tav>
                                        <p:tav tm="100000">
                                          <p:val>
                                            <p:strVal val="#ppt_x"/>
                                          </p:val>
                                        </p:tav>
                                      </p:tavLst>
                                    </p:anim>
                                    <p:anim calcmode="lin" valueType="num">
                                      <p:cBhvr>
                                        <p:cTn id="37" dur="1000" fill="hold"/>
                                        <p:tgtEl>
                                          <p:spTgt spid="16389"/>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6385"/>
                                        </p:tgtEl>
                                        <p:attrNameLst>
                                          <p:attrName>style.visibility</p:attrName>
                                        </p:attrNameLst>
                                      </p:cBhvr>
                                      <p:to>
                                        <p:strVal val="visible"/>
                                      </p:to>
                                    </p:set>
                                    <p:animEffect transition="in" filter="fade">
                                      <p:cBhvr>
                                        <p:cTn id="40" dur="1000"/>
                                        <p:tgtEl>
                                          <p:spTgt spid="16385"/>
                                        </p:tgtEl>
                                      </p:cBhvr>
                                    </p:animEffect>
                                    <p:anim calcmode="lin" valueType="num">
                                      <p:cBhvr>
                                        <p:cTn id="41" dur="1000" fill="hold"/>
                                        <p:tgtEl>
                                          <p:spTgt spid="16385"/>
                                        </p:tgtEl>
                                        <p:attrNameLst>
                                          <p:attrName>ppt_x</p:attrName>
                                        </p:attrNameLst>
                                      </p:cBhvr>
                                      <p:tavLst>
                                        <p:tav tm="0">
                                          <p:val>
                                            <p:strVal val="#ppt_x"/>
                                          </p:val>
                                        </p:tav>
                                        <p:tav tm="100000">
                                          <p:val>
                                            <p:strVal val="#ppt_x"/>
                                          </p:val>
                                        </p:tav>
                                      </p:tavLst>
                                    </p:anim>
                                    <p:anim calcmode="lin" valueType="num">
                                      <p:cBhvr>
                                        <p:cTn id="42" dur="1000" fill="hold"/>
                                        <p:tgtEl>
                                          <p:spTgt spid="16385"/>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6387"/>
                                        </p:tgtEl>
                                        <p:attrNameLst>
                                          <p:attrName>style.visibility</p:attrName>
                                        </p:attrNameLst>
                                      </p:cBhvr>
                                      <p:to>
                                        <p:strVal val="visible"/>
                                      </p:to>
                                    </p:set>
                                    <p:animEffect transition="in" filter="fade">
                                      <p:cBhvr>
                                        <p:cTn id="45" dur="1000"/>
                                        <p:tgtEl>
                                          <p:spTgt spid="16387"/>
                                        </p:tgtEl>
                                      </p:cBhvr>
                                    </p:animEffect>
                                    <p:anim calcmode="lin" valueType="num">
                                      <p:cBhvr>
                                        <p:cTn id="46" dur="1000" fill="hold"/>
                                        <p:tgtEl>
                                          <p:spTgt spid="16387"/>
                                        </p:tgtEl>
                                        <p:attrNameLst>
                                          <p:attrName>ppt_x</p:attrName>
                                        </p:attrNameLst>
                                      </p:cBhvr>
                                      <p:tavLst>
                                        <p:tav tm="0">
                                          <p:val>
                                            <p:strVal val="#ppt_x"/>
                                          </p:val>
                                        </p:tav>
                                        <p:tav tm="100000">
                                          <p:val>
                                            <p:strVal val="#ppt_x"/>
                                          </p:val>
                                        </p:tav>
                                      </p:tavLst>
                                    </p:anim>
                                    <p:anim calcmode="lin" valueType="num">
                                      <p:cBhvr>
                                        <p:cTn id="47" dur="1000" fill="hold"/>
                                        <p:tgtEl>
                                          <p:spTgt spid="1638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60648"/>
            <a:ext cx="3672408" cy="236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79512" y="3762906"/>
            <a:ext cx="3456384" cy="1477328"/>
          </a:xfrm>
          <a:prstGeom prst="rect">
            <a:avLst/>
          </a:prstGeom>
          <a:solidFill>
            <a:schemeClr val="accent4">
              <a:lumMod val="75000"/>
            </a:schemeClr>
          </a:solidFill>
        </p:spPr>
        <p:txBody>
          <a:bodyPr wrap="square">
            <a:spAutoFit/>
          </a:bodyPr>
          <a:lstStyle/>
          <a:p>
            <a:r>
              <a:rPr lang="en-GB" dirty="0"/>
              <a:t>Leaders make sure that all pupils gain the knowledge and skills to prepare them well to access the full curriculum and the next stage of learning.</a:t>
            </a:r>
            <a:endParaRPr lang="en-GB" i="1" dirty="0">
              <a:solidFill>
                <a:srgbClr val="FFC000"/>
              </a:solidFill>
            </a:endParaRPr>
          </a:p>
        </p:txBody>
      </p:sp>
      <p:pic>
        <p:nvPicPr>
          <p:cNvPr id="1126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23"/>
          <a:stretch/>
        </p:blipFill>
        <p:spPr bwMode="auto">
          <a:xfrm>
            <a:off x="179512" y="2658704"/>
            <a:ext cx="3672408" cy="98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Arrow Connector 5"/>
          <p:cNvCxnSpPr/>
          <p:nvPr/>
        </p:nvCxnSpPr>
        <p:spPr>
          <a:xfrm flipH="1">
            <a:off x="2339752" y="3151864"/>
            <a:ext cx="288032" cy="7091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4211960" y="260648"/>
            <a:ext cx="4572000" cy="2308324"/>
          </a:xfrm>
          <a:prstGeom prst="rect">
            <a:avLst/>
          </a:prstGeom>
          <a:ln>
            <a:solidFill>
              <a:srgbClr val="00B050"/>
            </a:solidFill>
          </a:ln>
        </p:spPr>
        <p:txBody>
          <a:bodyPr>
            <a:spAutoFit/>
          </a:bodyPr>
          <a:lstStyle/>
          <a:p>
            <a:pPr marL="285750" indent="-285750">
              <a:buFont typeface="Arial" pitchFamily="34" charset="0"/>
              <a:buChar char="•"/>
            </a:pPr>
            <a:r>
              <a:rPr lang="en-GB" dirty="0"/>
              <a:t>Pupils are ready for the next stage of their education. </a:t>
            </a:r>
            <a:endParaRPr lang="en-GB" dirty="0" smtClean="0"/>
          </a:p>
          <a:p>
            <a:pPr marL="285750" indent="-285750">
              <a:buFont typeface="Arial" pitchFamily="34" charset="0"/>
              <a:buChar char="•"/>
            </a:pPr>
            <a:r>
              <a:rPr lang="en-GB" dirty="0" smtClean="0"/>
              <a:t>Pupil Wellbeing Mentors, </a:t>
            </a:r>
            <a:r>
              <a:rPr lang="en-GB" dirty="0"/>
              <a:t>teachers and leaders prepare pupils to gain the knowledge and skills they need for life beyond Stanburn. </a:t>
            </a:r>
            <a:endParaRPr lang="en-GB" dirty="0" smtClean="0"/>
          </a:p>
          <a:p>
            <a:pPr marL="285750" indent="-285750">
              <a:buFont typeface="Arial" pitchFamily="34" charset="0"/>
              <a:buChar char="•"/>
            </a:pPr>
            <a:r>
              <a:rPr lang="en-GB" dirty="0" smtClean="0"/>
              <a:t>Cultural </a:t>
            </a:r>
            <a:r>
              <a:rPr lang="en-GB" dirty="0"/>
              <a:t>capital is a strength of the </a:t>
            </a:r>
            <a:r>
              <a:rPr lang="en-GB" dirty="0" smtClean="0"/>
              <a:t>school.</a:t>
            </a:r>
            <a:endParaRPr lang="en-GB"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2750237"/>
            <a:ext cx="2199180" cy="2221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1463" y="2996952"/>
            <a:ext cx="1343025"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27587" y="5153280"/>
            <a:ext cx="2768749" cy="1574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30324" y="2996952"/>
            <a:ext cx="1345732" cy="1974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63688" y="5315361"/>
            <a:ext cx="2952328" cy="141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2333" y="5429078"/>
            <a:ext cx="1701355" cy="1200329"/>
          </a:xfrm>
          <a:prstGeom prst="rect">
            <a:avLst/>
          </a:prstGeom>
        </p:spPr>
        <p:txBody>
          <a:bodyPr wrap="square">
            <a:spAutoFit/>
          </a:bodyPr>
          <a:lstStyle/>
          <a:p>
            <a:pPr algn="ctr"/>
            <a:r>
              <a:rPr lang="en-GB" dirty="0">
                <a:hlinkClick r:id="rId9"/>
              </a:rPr>
              <a:t>Stanburn Primary School - Cultural Capital</a:t>
            </a:r>
            <a:endParaRPr lang="en-GB" dirty="0"/>
          </a:p>
        </p:txBody>
      </p:sp>
    </p:spTree>
    <p:extLst>
      <p:ext uri="{BB962C8B-B14F-4D97-AF65-F5344CB8AC3E}">
        <p14:creationId xmlns:p14="http://schemas.microsoft.com/office/powerpoint/2010/main" val="4232302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fade">
                                      <p:cBhvr>
                                        <p:cTn id="14" dur="1000"/>
                                        <p:tgtEl>
                                          <p:spTgt spid="2050"/>
                                        </p:tgtEl>
                                      </p:cBhvr>
                                    </p:animEffect>
                                    <p:anim calcmode="lin" valueType="num">
                                      <p:cBhvr>
                                        <p:cTn id="15" dur="1000" fill="hold"/>
                                        <p:tgtEl>
                                          <p:spTgt spid="2050"/>
                                        </p:tgtEl>
                                        <p:attrNameLst>
                                          <p:attrName>ppt_x</p:attrName>
                                        </p:attrNameLst>
                                      </p:cBhvr>
                                      <p:tavLst>
                                        <p:tav tm="0">
                                          <p:val>
                                            <p:strVal val="#ppt_x"/>
                                          </p:val>
                                        </p:tav>
                                        <p:tav tm="100000">
                                          <p:val>
                                            <p:strVal val="#ppt_x"/>
                                          </p:val>
                                        </p:tav>
                                      </p:tavLst>
                                    </p:anim>
                                    <p:anim calcmode="lin" valueType="num">
                                      <p:cBhvr>
                                        <p:cTn id="16"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051"/>
                                        </p:tgtEl>
                                        <p:attrNameLst>
                                          <p:attrName>style.visibility</p:attrName>
                                        </p:attrNameLst>
                                      </p:cBhvr>
                                      <p:to>
                                        <p:strVal val="visible"/>
                                      </p:to>
                                    </p:set>
                                    <p:animEffect transition="in" filter="fade">
                                      <p:cBhvr>
                                        <p:cTn id="21" dur="1000"/>
                                        <p:tgtEl>
                                          <p:spTgt spid="2051"/>
                                        </p:tgtEl>
                                      </p:cBhvr>
                                    </p:animEffect>
                                    <p:anim calcmode="lin" valueType="num">
                                      <p:cBhvr>
                                        <p:cTn id="22" dur="1000" fill="hold"/>
                                        <p:tgtEl>
                                          <p:spTgt spid="2051"/>
                                        </p:tgtEl>
                                        <p:attrNameLst>
                                          <p:attrName>ppt_x</p:attrName>
                                        </p:attrNameLst>
                                      </p:cBhvr>
                                      <p:tavLst>
                                        <p:tav tm="0">
                                          <p:val>
                                            <p:strVal val="#ppt_x"/>
                                          </p:val>
                                        </p:tav>
                                        <p:tav tm="100000">
                                          <p:val>
                                            <p:strVal val="#ppt_x"/>
                                          </p:val>
                                        </p:tav>
                                      </p:tavLst>
                                    </p:anim>
                                    <p:anim calcmode="lin" valueType="num">
                                      <p:cBhvr>
                                        <p:cTn id="23"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053"/>
                                        </p:tgtEl>
                                        <p:attrNameLst>
                                          <p:attrName>style.visibility</p:attrName>
                                        </p:attrNameLst>
                                      </p:cBhvr>
                                      <p:to>
                                        <p:strVal val="visible"/>
                                      </p:to>
                                    </p:set>
                                    <p:animEffect transition="in" filter="fade">
                                      <p:cBhvr>
                                        <p:cTn id="33" dur="1000"/>
                                        <p:tgtEl>
                                          <p:spTgt spid="2053"/>
                                        </p:tgtEl>
                                      </p:cBhvr>
                                    </p:animEffect>
                                    <p:anim calcmode="lin" valueType="num">
                                      <p:cBhvr>
                                        <p:cTn id="34" dur="1000" fill="hold"/>
                                        <p:tgtEl>
                                          <p:spTgt spid="2053"/>
                                        </p:tgtEl>
                                        <p:attrNameLst>
                                          <p:attrName>ppt_x</p:attrName>
                                        </p:attrNameLst>
                                      </p:cBhvr>
                                      <p:tavLst>
                                        <p:tav tm="0">
                                          <p:val>
                                            <p:strVal val="#ppt_x"/>
                                          </p:val>
                                        </p:tav>
                                        <p:tav tm="100000">
                                          <p:val>
                                            <p:strVal val="#ppt_x"/>
                                          </p:val>
                                        </p:tav>
                                      </p:tavLst>
                                    </p:anim>
                                    <p:anim calcmode="lin" valueType="num">
                                      <p:cBhvr>
                                        <p:cTn id="35"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054"/>
                                        </p:tgtEl>
                                        <p:attrNameLst>
                                          <p:attrName>style.visibility</p:attrName>
                                        </p:attrNameLst>
                                      </p:cBhvr>
                                      <p:to>
                                        <p:strVal val="visible"/>
                                      </p:to>
                                    </p:set>
                                    <p:animEffect transition="in" filter="fade">
                                      <p:cBhvr>
                                        <p:cTn id="40" dur="1000"/>
                                        <p:tgtEl>
                                          <p:spTgt spid="2054"/>
                                        </p:tgtEl>
                                      </p:cBhvr>
                                    </p:animEffect>
                                    <p:anim calcmode="lin" valueType="num">
                                      <p:cBhvr>
                                        <p:cTn id="41" dur="1000" fill="hold"/>
                                        <p:tgtEl>
                                          <p:spTgt spid="2054"/>
                                        </p:tgtEl>
                                        <p:attrNameLst>
                                          <p:attrName>ppt_x</p:attrName>
                                        </p:attrNameLst>
                                      </p:cBhvr>
                                      <p:tavLst>
                                        <p:tav tm="0">
                                          <p:val>
                                            <p:strVal val="#ppt_x"/>
                                          </p:val>
                                        </p:tav>
                                        <p:tav tm="100000">
                                          <p:val>
                                            <p:strVal val="#ppt_x"/>
                                          </p:val>
                                        </p:tav>
                                      </p:tavLst>
                                    </p:anim>
                                    <p:anim calcmode="lin" valueType="num">
                                      <p:cBhvr>
                                        <p:cTn id="42" dur="1000" fill="hold"/>
                                        <p:tgtEl>
                                          <p:spTgt spid="2054"/>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1000"/>
                                        <p:tgtEl>
                                          <p:spTgt spid="2"/>
                                        </p:tgtEl>
                                      </p:cBhvr>
                                    </p:animEffect>
                                    <p:anim calcmode="lin" valueType="num">
                                      <p:cBhvr>
                                        <p:cTn id="48" dur="1000" fill="hold"/>
                                        <p:tgtEl>
                                          <p:spTgt spid="2"/>
                                        </p:tgtEl>
                                        <p:attrNameLst>
                                          <p:attrName>ppt_x</p:attrName>
                                        </p:attrNameLst>
                                      </p:cBhvr>
                                      <p:tavLst>
                                        <p:tav tm="0">
                                          <p:val>
                                            <p:strVal val="#ppt_x"/>
                                          </p:val>
                                        </p:tav>
                                        <p:tav tm="100000">
                                          <p:val>
                                            <p:strVal val="#ppt_x"/>
                                          </p:val>
                                        </p:tav>
                                      </p:tavLst>
                                    </p:anim>
                                    <p:anim calcmode="lin" valueType="num">
                                      <p:cBhvr>
                                        <p:cTn id="4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1784" y="1916832"/>
            <a:ext cx="8568952" cy="5078313"/>
          </a:xfrm>
          <a:prstGeom prst="rect">
            <a:avLst/>
          </a:prstGeom>
        </p:spPr>
        <p:txBody>
          <a:bodyPr wrap="square">
            <a:spAutoFit/>
          </a:bodyPr>
          <a:lstStyle/>
          <a:p>
            <a:r>
              <a:rPr lang="en-GB" b="1" dirty="0"/>
              <a:t>Next steps:</a:t>
            </a:r>
            <a:endParaRPr lang="en-GB" dirty="0"/>
          </a:p>
          <a:p>
            <a:r>
              <a:rPr lang="en-GB" b="1" dirty="0"/>
              <a:t>Secure</a:t>
            </a:r>
            <a:endParaRPr lang="en-GB" dirty="0"/>
          </a:p>
          <a:p>
            <a:pPr marL="285750" indent="-285750" fontAlgn="base">
              <a:buFont typeface="Arial" pitchFamily="34" charset="0"/>
              <a:buChar char="•"/>
            </a:pPr>
            <a:r>
              <a:rPr lang="en-GB" dirty="0"/>
              <a:t>Communication and language needs to be embedded across the school. </a:t>
            </a:r>
            <a:r>
              <a:rPr lang="en-GB" i="1" dirty="0"/>
              <a:t>The curriculum extends pupils’ language and vocabulary, both in spoken and written form, and increases their reading competency across all subjects</a:t>
            </a:r>
            <a:r>
              <a:rPr lang="en-GB" i="1" dirty="0" smtClean="0"/>
              <a:t>.</a:t>
            </a:r>
          </a:p>
          <a:p>
            <a:pPr fontAlgn="base"/>
            <a:endParaRPr lang="en-GB" dirty="0"/>
          </a:p>
          <a:p>
            <a:pPr marL="285750" indent="-285750" fontAlgn="base">
              <a:buFont typeface="Arial" pitchFamily="34" charset="0"/>
              <a:buChar char="•"/>
            </a:pPr>
            <a:r>
              <a:rPr lang="en-GB" dirty="0"/>
              <a:t>Spelling and handwriting needs to be consistent and prioritised across the </a:t>
            </a:r>
            <a:r>
              <a:rPr lang="en-GB" dirty="0" smtClean="0"/>
              <a:t>school (September 2025).</a:t>
            </a:r>
            <a:r>
              <a:rPr lang="en-GB" dirty="0"/>
              <a:t> </a:t>
            </a:r>
            <a:endParaRPr lang="en-GB" dirty="0" smtClean="0"/>
          </a:p>
          <a:p>
            <a:pPr fontAlgn="base"/>
            <a:endParaRPr lang="en-GB" dirty="0"/>
          </a:p>
          <a:p>
            <a:pPr marL="285750" indent="-285750" fontAlgn="base">
              <a:buFont typeface="Arial" pitchFamily="34" charset="0"/>
              <a:buChar char="•"/>
            </a:pPr>
            <a:r>
              <a:rPr lang="en-GB" dirty="0" smtClean="0"/>
              <a:t>SEND </a:t>
            </a:r>
            <a:r>
              <a:rPr lang="en-GB" dirty="0"/>
              <a:t>curriculum (e.g. those in </a:t>
            </a:r>
            <a:r>
              <a:rPr lang="en-GB" dirty="0" smtClean="0"/>
              <a:t/>
            </a:r>
            <a:br>
              <a:rPr lang="en-GB" dirty="0" smtClean="0"/>
            </a:br>
            <a:r>
              <a:rPr lang="en-GB" dirty="0" smtClean="0"/>
              <a:t>alternative </a:t>
            </a:r>
            <a:r>
              <a:rPr lang="en-GB" dirty="0"/>
              <a:t>provision) is ‘equally </a:t>
            </a:r>
            <a:r>
              <a:rPr lang="en-GB" dirty="0" smtClean="0"/>
              <a:t/>
            </a:r>
            <a:br>
              <a:rPr lang="en-GB" dirty="0" smtClean="0"/>
            </a:br>
            <a:r>
              <a:rPr lang="en-GB" dirty="0" smtClean="0"/>
              <a:t>ambitious</a:t>
            </a:r>
            <a:r>
              <a:rPr lang="en-GB" dirty="0"/>
              <a:t>’. </a:t>
            </a:r>
            <a:r>
              <a:rPr lang="en-GB" i="1" dirty="0"/>
              <a:t>Leaders take all </a:t>
            </a:r>
            <a:r>
              <a:rPr lang="en-GB" i="1" dirty="0" smtClean="0"/>
              <a:t/>
            </a:r>
            <a:br>
              <a:rPr lang="en-GB" i="1" dirty="0" smtClean="0"/>
            </a:br>
            <a:r>
              <a:rPr lang="en-GB" i="1" dirty="0" smtClean="0"/>
              <a:t>reasonable </a:t>
            </a:r>
            <a:r>
              <a:rPr lang="en-GB" i="1" dirty="0"/>
              <a:t>steps to make sure </a:t>
            </a:r>
            <a:r>
              <a:rPr lang="en-GB" i="1" dirty="0" smtClean="0"/>
              <a:t/>
            </a:r>
            <a:br>
              <a:rPr lang="en-GB" i="1" dirty="0" smtClean="0"/>
            </a:br>
            <a:r>
              <a:rPr lang="en-GB" i="1" dirty="0" smtClean="0"/>
              <a:t>that </a:t>
            </a:r>
            <a:r>
              <a:rPr lang="en-GB" i="1" dirty="0"/>
              <a:t>all pupils, including those </a:t>
            </a:r>
            <a:r>
              <a:rPr lang="en-GB" i="1" dirty="0" smtClean="0"/>
              <a:t/>
            </a:r>
            <a:br>
              <a:rPr lang="en-GB" i="1" dirty="0" smtClean="0"/>
            </a:br>
            <a:r>
              <a:rPr lang="en-GB" i="1" dirty="0" smtClean="0"/>
              <a:t>attending </a:t>
            </a:r>
            <a:r>
              <a:rPr lang="en-GB" i="1" dirty="0"/>
              <a:t>alternative provision </a:t>
            </a:r>
            <a:r>
              <a:rPr lang="en-GB" i="1" dirty="0" smtClean="0"/>
              <a:t/>
            </a:r>
            <a:br>
              <a:rPr lang="en-GB" i="1" dirty="0" smtClean="0"/>
            </a:br>
            <a:r>
              <a:rPr lang="en-GB" i="1" dirty="0" smtClean="0"/>
              <a:t>and </a:t>
            </a:r>
            <a:r>
              <a:rPr lang="en-GB" i="1" dirty="0"/>
              <a:t>those with SEND, can study an </a:t>
            </a:r>
            <a:r>
              <a:rPr lang="en-GB" i="1" dirty="0" smtClean="0"/>
              <a:t/>
            </a:r>
            <a:br>
              <a:rPr lang="en-GB" i="1" dirty="0" smtClean="0"/>
            </a:br>
            <a:r>
              <a:rPr lang="en-GB" i="1" dirty="0" smtClean="0"/>
              <a:t>equally </a:t>
            </a:r>
            <a:r>
              <a:rPr lang="en-GB" i="1" dirty="0"/>
              <a:t>ambitious curriculum</a:t>
            </a:r>
            <a:r>
              <a:rPr lang="en-GB" i="1" dirty="0" smtClean="0"/>
              <a:t>.</a:t>
            </a:r>
          </a:p>
          <a:p>
            <a:pPr fontAlgn="base"/>
            <a:endParaRPr lang="en-GB" dirty="0"/>
          </a:p>
        </p:txBody>
      </p:sp>
      <p:pic>
        <p:nvPicPr>
          <p:cNvPr id="3076" name="Picture 4" descr="Your Next Steps With Unabated"/>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0772"/>
          <a:stretch/>
        </p:blipFill>
        <p:spPr bwMode="auto">
          <a:xfrm>
            <a:off x="7252984" y="260648"/>
            <a:ext cx="1711504" cy="143440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6310" y="188640"/>
            <a:ext cx="3937978" cy="2031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4872" y="4327480"/>
            <a:ext cx="4225864" cy="1952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504" y="292484"/>
            <a:ext cx="3041349" cy="1402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8231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7"/>
                                        </p:tgtEl>
                                        <p:attrNameLst>
                                          <p:attrName>style.visibility</p:attrName>
                                        </p:attrNameLst>
                                      </p:cBhvr>
                                      <p:to>
                                        <p:strVal val="visible"/>
                                      </p:to>
                                    </p:set>
                                    <p:animEffect transition="in" filter="fade">
                                      <p:cBhvr>
                                        <p:cTn id="12" dur="1000"/>
                                        <p:tgtEl>
                                          <p:spTgt spid="3077"/>
                                        </p:tgtEl>
                                      </p:cBhvr>
                                    </p:animEffect>
                                    <p:anim calcmode="lin" valueType="num">
                                      <p:cBhvr>
                                        <p:cTn id="13" dur="1000" fill="hold"/>
                                        <p:tgtEl>
                                          <p:spTgt spid="3077"/>
                                        </p:tgtEl>
                                        <p:attrNameLst>
                                          <p:attrName>ppt_x</p:attrName>
                                        </p:attrNameLst>
                                      </p:cBhvr>
                                      <p:tavLst>
                                        <p:tav tm="0">
                                          <p:val>
                                            <p:strVal val="#ppt_x"/>
                                          </p:val>
                                        </p:tav>
                                        <p:tav tm="100000">
                                          <p:val>
                                            <p:strVal val="#ppt_x"/>
                                          </p:val>
                                        </p:tav>
                                      </p:tavLst>
                                    </p:anim>
                                    <p:anim calcmode="lin" valueType="num">
                                      <p:cBhvr>
                                        <p:cTn id="14" dur="1000" fill="hold"/>
                                        <p:tgtEl>
                                          <p:spTgt spid="307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78"/>
                                        </p:tgtEl>
                                        <p:attrNameLst>
                                          <p:attrName>style.visibility</p:attrName>
                                        </p:attrNameLst>
                                      </p:cBhvr>
                                      <p:to>
                                        <p:strVal val="visible"/>
                                      </p:to>
                                    </p:set>
                                    <p:animEffect transition="in" filter="fade">
                                      <p:cBhvr>
                                        <p:cTn id="22" dur="1000"/>
                                        <p:tgtEl>
                                          <p:spTgt spid="3078"/>
                                        </p:tgtEl>
                                      </p:cBhvr>
                                    </p:animEffect>
                                    <p:anim calcmode="lin" valueType="num">
                                      <p:cBhvr>
                                        <p:cTn id="23" dur="1000" fill="hold"/>
                                        <p:tgtEl>
                                          <p:spTgt spid="3078"/>
                                        </p:tgtEl>
                                        <p:attrNameLst>
                                          <p:attrName>ppt_x</p:attrName>
                                        </p:attrNameLst>
                                      </p:cBhvr>
                                      <p:tavLst>
                                        <p:tav tm="0">
                                          <p:val>
                                            <p:strVal val="#ppt_x"/>
                                          </p:val>
                                        </p:tav>
                                        <p:tav tm="100000">
                                          <p:val>
                                            <p:strVal val="#ppt_x"/>
                                          </p:val>
                                        </p:tav>
                                      </p:tavLst>
                                    </p:anim>
                                    <p:anim calcmode="lin" valueType="num">
                                      <p:cBhvr>
                                        <p:cTn id="24"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0792" y="1796623"/>
            <a:ext cx="7848872" cy="2585323"/>
          </a:xfrm>
          <a:prstGeom prst="rect">
            <a:avLst/>
          </a:prstGeom>
        </p:spPr>
        <p:txBody>
          <a:bodyPr wrap="square">
            <a:spAutoFit/>
          </a:bodyPr>
          <a:lstStyle/>
          <a:p>
            <a:r>
              <a:rPr lang="en-GB" b="1" dirty="0"/>
              <a:t>Next steps:</a:t>
            </a:r>
            <a:endParaRPr lang="en-GB" dirty="0"/>
          </a:p>
          <a:p>
            <a:r>
              <a:rPr lang="en-GB" b="1" dirty="0" smtClean="0"/>
              <a:t>Strong</a:t>
            </a:r>
            <a:endParaRPr lang="en-GB" dirty="0"/>
          </a:p>
          <a:p>
            <a:pPr marL="285750" indent="-285750" fontAlgn="base">
              <a:buFont typeface="Arial" pitchFamily="34" charset="0"/>
              <a:buChar char="•"/>
            </a:pPr>
            <a:r>
              <a:rPr lang="en-GB" dirty="0"/>
              <a:t>Pupils knowledge in the curriculum should enable pupils’ knowledge to be ‘</a:t>
            </a:r>
            <a:r>
              <a:rPr lang="en-GB" b="1" dirty="0"/>
              <a:t>secure, deep and fluent</a:t>
            </a:r>
            <a:r>
              <a:rPr lang="en-GB" dirty="0"/>
              <a:t>’. </a:t>
            </a:r>
            <a:r>
              <a:rPr lang="en-GB" i="1" dirty="0"/>
              <a:t>The curriculum is expertly designed at each stage to enable pupils to develop secure, deep and fluent knowledge. This paves the way for future learning</a:t>
            </a:r>
            <a:r>
              <a:rPr lang="en-GB" i="1" dirty="0" smtClean="0"/>
              <a:t>.</a:t>
            </a:r>
          </a:p>
          <a:p>
            <a:pPr fontAlgn="base"/>
            <a:endParaRPr lang="en-GB" dirty="0"/>
          </a:p>
          <a:p>
            <a:pPr marL="285750" indent="-285750">
              <a:buFont typeface="Arial" pitchFamily="34" charset="0"/>
              <a:buChar char="•"/>
            </a:pPr>
            <a:r>
              <a:rPr lang="en-GB" dirty="0"/>
              <a:t>The curriculum needs to be designed to ensure vocabulary is a focus across all subjects: </a:t>
            </a:r>
            <a:r>
              <a:rPr lang="en-GB" i="1" dirty="0"/>
              <a:t>increasingly broad vocabulary across all subjects.</a:t>
            </a:r>
            <a:endParaRPr lang="en-GB" dirty="0"/>
          </a:p>
        </p:txBody>
      </p:sp>
      <p:pic>
        <p:nvPicPr>
          <p:cNvPr id="3" name="Picture 4" descr="Your Next Steps With Unabat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0496" y="260648"/>
            <a:ext cx="2160240" cy="1434400"/>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a:off x="2771800" y="2876743"/>
            <a:ext cx="3096344" cy="23762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220072" y="5397023"/>
            <a:ext cx="3456494" cy="1200329"/>
          </a:xfrm>
          <a:prstGeom prst="rect">
            <a:avLst/>
          </a:prstGeom>
          <a:solidFill>
            <a:schemeClr val="accent2"/>
          </a:solidFill>
        </p:spPr>
        <p:txBody>
          <a:bodyPr wrap="square" rtlCol="0">
            <a:spAutoFit/>
          </a:bodyPr>
          <a:lstStyle/>
          <a:p>
            <a:pPr algn="ctr"/>
            <a:r>
              <a:rPr lang="en-GB" dirty="0" smtClean="0"/>
              <a:t>We now need time to embed our curriculum and ensure the progression of skills are now being utilised by all.</a:t>
            </a:r>
            <a:endParaRPr lang="en-GB"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792" y="4676943"/>
            <a:ext cx="4689792" cy="1726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1108" y="116633"/>
            <a:ext cx="3600400" cy="196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descr="Treasure Chest Overflowing with Jewels and Other Precious Gems Stock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2680" y="380552"/>
            <a:ext cx="1793008" cy="1194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587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1000"/>
                                        <p:tgtEl>
                                          <p:spTgt spid="4099"/>
                                        </p:tgtEl>
                                      </p:cBhvr>
                                    </p:animEffect>
                                    <p:anim calcmode="lin" valueType="num">
                                      <p:cBhvr>
                                        <p:cTn id="8" dur="1000" fill="hold"/>
                                        <p:tgtEl>
                                          <p:spTgt spid="4099"/>
                                        </p:tgtEl>
                                        <p:attrNameLst>
                                          <p:attrName>ppt_x</p:attrName>
                                        </p:attrNameLst>
                                      </p:cBhvr>
                                      <p:tavLst>
                                        <p:tav tm="0">
                                          <p:val>
                                            <p:strVal val="#ppt_x"/>
                                          </p:val>
                                        </p:tav>
                                        <p:tav tm="100000">
                                          <p:val>
                                            <p:strVal val="#ppt_x"/>
                                          </p:val>
                                        </p:tav>
                                      </p:tavLst>
                                    </p:anim>
                                    <p:anim calcmode="lin" valueType="num">
                                      <p:cBhvr>
                                        <p:cTn id="9" dur="1000" fill="hold"/>
                                        <p:tgtEl>
                                          <p:spTgt spid="409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101"/>
                                        </p:tgtEl>
                                        <p:attrNameLst>
                                          <p:attrName>style.visibility</p:attrName>
                                        </p:attrNameLst>
                                      </p:cBhvr>
                                      <p:to>
                                        <p:strVal val="visible"/>
                                      </p:to>
                                    </p:set>
                                    <p:animEffect transition="in" filter="fade">
                                      <p:cBhvr>
                                        <p:cTn id="12" dur="1000"/>
                                        <p:tgtEl>
                                          <p:spTgt spid="4101"/>
                                        </p:tgtEl>
                                      </p:cBhvr>
                                    </p:animEffect>
                                    <p:anim calcmode="lin" valueType="num">
                                      <p:cBhvr>
                                        <p:cTn id="13" dur="1000" fill="hold"/>
                                        <p:tgtEl>
                                          <p:spTgt spid="4101"/>
                                        </p:tgtEl>
                                        <p:attrNameLst>
                                          <p:attrName>ppt_x</p:attrName>
                                        </p:attrNameLst>
                                      </p:cBhvr>
                                      <p:tavLst>
                                        <p:tav tm="0">
                                          <p:val>
                                            <p:strVal val="#ppt_x"/>
                                          </p:val>
                                        </p:tav>
                                        <p:tav tm="100000">
                                          <p:val>
                                            <p:strVal val="#ppt_x"/>
                                          </p:val>
                                        </p:tav>
                                      </p:tavLst>
                                    </p:anim>
                                    <p:anim calcmode="lin" valueType="num">
                                      <p:cBhvr>
                                        <p:cTn id="14" dur="1000" fill="hold"/>
                                        <p:tgtEl>
                                          <p:spTgt spid="410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098"/>
                                        </p:tgtEl>
                                        <p:attrNameLst>
                                          <p:attrName>style.visibility</p:attrName>
                                        </p:attrNameLst>
                                      </p:cBhvr>
                                      <p:to>
                                        <p:strVal val="visible"/>
                                      </p:to>
                                    </p:set>
                                    <p:animEffect transition="in" filter="fade">
                                      <p:cBhvr>
                                        <p:cTn id="32" dur="1000"/>
                                        <p:tgtEl>
                                          <p:spTgt spid="4098"/>
                                        </p:tgtEl>
                                      </p:cBhvr>
                                    </p:animEffect>
                                    <p:anim calcmode="lin" valueType="num">
                                      <p:cBhvr>
                                        <p:cTn id="33" dur="1000" fill="hold"/>
                                        <p:tgtEl>
                                          <p:spTgt spid="4098"/>
                                        </p:tgtEl>
                                        <p:attrNameLst>
                                          <p:attrName>ppt_x</p:attrName>
                                        </p:attrNameLst>
                                      </p:cBhvr>
                                      <p:tavLst>
                                        <p:tav tm="0">
                                          <p:val>
                                            <p:strVal val="#ppt_x"/>
                                          </p:val>
                                        </p:tav>
                                        <p:tav tm="100000">
                                          <p:val>
                                            <p:strVal val="#ppt_x"/>
                                          </p:val>
                                        </p:tav>
                                      </p:tavLst>
                                    </p:anim>
                                    <p:anim calcmode="lin" valueType="num">
                                      <p:cBhvr>
                                        <p:cTn id="34"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168192"/>
            <a:ext cx="7797006" cy="3252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1147406"/>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20509</TotalTime>
  <Words>1336</Words>
  <Application>Microsoft Office PowerPoint</Application>
  <PresentationFormat>On-screen Show (4:3)</PresentationFormat>
  <Paragraphs>102</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Hartland</dc:creator>
  <cp:lastModifiedBy>K  Hartland</cp:lastModifiedBy>
  <cp:revision>98</cp:revision>
  <cp:lastPrinted>2025-03-25T16:21:50Z</cp:lastPrinted>
  <dcterms:created xsi:type="dcterms:W3CDTF">2024-11-17T18:35:58Z</dcterms:created>
  <dcterms:modified xsi:type="dcterms:W3CDTF">2025-03-25T22:25:49Z</dcterms:modified>
</cp:coreProperties>
</file>