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5"/>
  </p:handoutMasterIdLst>
  <p:sldIdLst>
    <p:sldId id="256" r:id="rId2"/>
    <p:sldId id="257" r:id="rId3"/>
    <p:sldId id="258" r:id="rId4"/>
    <p:sldId id="260" r:id="rId5"/>
    <p:sldId id="261" r:id="rId6"/>
    <p:sldId id="259" r:id="rId7"/>
    <p:sldId id="262" r:id="rId8"/>
    <p:sldId id="263" r:id="rId9"/>
    <p:sldId id="264" r:id="rId10"/>
    <p:sldId id="265" r:id="rId11"/>
    <p:sldId id="267" r:id="rId12"/>
    <p:sldId id="266" r:id="rId13"/>
    <p:sldId id="268" r:id="rId14"/>
  </p:sldIdLst>
  <p:sldSz cx="9144000" cy="6858000" type="screen4x3"/>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0" d="100"/>
          <a:sy n="110" d="100"/>
        </p:scale>
        <p:origin x="-65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0936"/>
          </a:xfrm>
          <a:prstGeom prst="rect">
            <a:avLst/>
          </a:prstGeom>
        </p:spPr>
        <p:txBody>
          <a:bodyPr vert="horz" lIns="96606" tIns="48303" rIns="96606" bIns="48303" rtlCol="0"/>
          <a:lstStyle>
            <a:lvl1pPr algn="r">
              <a:defRPr sz="1300"/>
            </a:lvl1pPr>
          </a:lstStyle>
          <a:p>
            <a:fld id="{9F2EAB5D-8710-4AD8-9ADA-67443C100E08}" type="datetimeFigureOut">
              <a:rPr lang="en-GB" smtClean="0"/>
              <a:t>17/03/2026</a:t>
            </a:fld>
            <a:endParaRPr lang="en-GB"/>
          </a:p>
        </p:txBody>
      </p:sp>
      <p:sp>
        <p:nvSpPr>
          <p:cNvPr id="4" name="Footer Placeholder 3"/>
          <p:cNvSpPr>
            <a:spLocks noGrp="1"/>
          </p:cNvSpPr>
          <p:nvPr>
            <p:ph type="ftr" sz="quarter" idx="2"/>
          </p:nvPr>
        </p:nvSpPr>
        <p:spPr>
          <a:xfrm>
            <a:off x="0" y="9516038"/>
            <a:ext cx="2984871" cy="500936"/>
          </a:xfrm>
          <a:prstGeom prst="rect">
            <a:avLst/>
          </a:prstGeom>
        </p:spPr>
        <p:txBody>
          <a:bodyPr vert="horz" lIns="96606" tIns="48303" rIns="96606" bIns="48303"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6038"/>
            <a:ext cx="2984871" cy="500936"/>
          </a:xfrm>
          <a:prstGeom prst="rect">
            <a:avLst/>
          </a:prstGeom>
        </p:spPr>
        <p:txBody>
          <a:bodyPr vert="horz" lIns="96606" tIns="48303" rIns="96606" bIns="48303" rtlCol="0" anchor="b"/>
          <a:lstStyle>
            <a:lvl1pPr algn="r">
              <a:defRPr sz="1300"/>
            </a:lvl1pPr>
          </a:lstStyle>
          <a:p>
            <a:fld id="{0DE70344-C6B1-4FE6-9C88-055CAEF7476E}" type="slidenum">
              <a:rPr lang="en-GB" smtClean="0"/>
              <a:t>‹#›</a:t>
            </a:fld>
            <a:endParaRPr lang="en-GB"/>
          </a:p>
        </p:txBody>
      </p:sp>
    </p:spTree>
    <p:extLst>
      <p:ext uri="{BB962C8B-B14F-4D97-AF65-F5344CB8AC3E}">
        <p14:creationId xmlns:p14="http://schemas.microsoft.com/office/powerpoint/2010/main" val="29095038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1134F8C-CC60-4291-9816-80F119171F0E}"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1134F8C-CC60-4291-9816-80F119171F0E}"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134F8C-CC60-4291-9816-80F119171F0E}"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1134F8C-CC60-4291-9816-80F119171F0E}"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1134F8C-CC60-4291-9816-80F119171F0E}" type="datetimeFigureOut">
              <a:rPr lang="en-GB" smtClean="0"/>
              <a:t>17/03/2026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CB6631-27F5-4950-BB43-C97F1C333310}"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1134F8C-CC60-4291-9816-80F119171F0E}"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34F8C-CC60-4291-9816-80F119171F0E}" type="datetimeFigureOut">
              <a:rPr lang="en-GB" smtClean="0"/>
              <a:t>17/03/2026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34F8C-CC60-4291-9816-80F119171F0E}"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34F8C-CC60-4291-9816-80F119171F0E}"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134F8C-CC60-4291-9816-80F119171F0E}"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134F8C-CC60-4291-9816-80F119171F0E}"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C1134F8C-CC60-4291-9816-80F119171F0E}" type="datetimeFigureOut">
              <a:rPr lang="en-GB" smtClean="0"/>
              <a:t>17/03/2026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7DCB6631-27F5-4950-BB43-C97F1C333310}"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stanburn.harrow.sch.uk/page/?title=Subject+Coverage&amp;pid=3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stanburn.harrow.sch.uk/page/?title=Curriculum+Newsletters&amp;pid=37" TargetMode="External"/><Relationship Id="rId2" Type="http://schemas.openxmlformats.org/officeDocument/2006/relationships/hyperlink" Target="https://www.stanburn.harrow.sch.uk/page/?title=Subject+Coverage&amp;pid=3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www.stanburn.harrow.sch.uk/page/?title=Trips+and+Visits&amp;pid=60" TargetMode="External"/><Relationship Id="rId7" Type="http://schemas.openxmlformats.org/officeDocument/2006/relationships/image" Target="../media/image9.png"/><Relationship Id="rId2" Type="http://schemas.openxmlformats.org/officeDocument/2006/relationships/hyperlink" Target="https://www.stanburn.harrow.sch.uk/page/?title=Personal+Development&amp;pid=65"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1.png"/><Relationship Id="rId4" Type="http://schemas.openxmlformats.org/officeDocument/2006/relationships/image" Target="../media/image6.png"/><Relationship Id="rId9" Type="http://schemas.openxmlformats.org/officeDocument/2006/relationships/hyperlink" Target="https://sway.cloud.microsoft/r4Hf8x60ymFUSAi5?ref=Link"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9.jpe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3504" y="260648"/>
            <a:ext cx="5740867" cy="1077218"/>
          </a:xfrm>
          <a:prstGeom prst="rect">
            <a:avLst/>
          </a:prstGeom>
          <a:noFill/>
        </p:spPr>
        <p:txBody>
          <a:bodyPr wrap="none" rtlCol="0">
            <a:spAutoFit/>
          </a:bodyPr>
          <a:lstStyle/>
          <a:p>
            <a:pPr algn="ctr"/>
            <a:r>
              <a:rPr lang="en-GB" sz="3200" dirty="0" smtClean="0">
                <a:solidFill>
                  <a:srgbClr val="0070C0"/>
                </a:solidFill>
                <a:effectLst>
                  <a:outerShdw blurRad="38100" dist="38100" dir="2700000" algn="tl">
                    <a:srgbClr val="000000">
                      <a:alpha val="43137"/>
                    </a:srgbClr>
                  </a:outerShdw>
                </a:effectLst>
              </a:rPr>
              <a:t>Spring Term 2026</a:t>
            </a:r>
          </a:p>
          <a:p>
            <a:pPr algn="ctr"/>
            <a:r>
              <a:rPr lang="en-GB" sz="3200" dirty="0" smtClean="0">
                <a:solidFill>
                  <a:srgbClr val="0070C0"/>
                </a:solidFill>
                <a:effectLst>
                  <a:outerShdw blurRad="38100" dist="38100" dir="2700000" algn="tl">
                    <a:srgbClr val="000000">
                      <a:alpha val="43137"/>
                    </a:srgbClr>
                  </a:outerShdw>
                </a:effectLst>
              </a:rPr>
              <a:t>Teaching and Learning Update</a:t>
            </a:r>
            <a:endParaRPr lang="en-GB" sz="3200" dirty="0">
              <a:solidFill>
                <a:srgbClr val="0070C0"/>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6891" y="1772816"/>
            <a:ext cx="3174092" cy="3174092"/>
          </a:xfrm>
          <a:prstGeom prst="rect">
            <a:avLst/>
          </a:prstGeom>
        </p:spPr>
      </p:pic>
      <p:sp>
        <p:nvSpPr>
          <p:cNvPr id="2" name="TextBox 1"/>
          <p:cNvSpPr txBox="1"/>
          <p:nvPr/>
        </p:nvSpPr>
        <p:spPr>
          <a:xfrm>
            <a:off x="3331217" y="5517232"/>
            <a:ext cx="2305438" cy="923330"/>
          </a:xfrm>
          <a:prstGeom prst="rect">
            <a:avLst/>
          </a:prstGeom>
          <a:noFill/>
        </p:spPr>
        <p:txBody>
          <a:bodyPr wrap="none" rtlCol="0">
            <a:spAutoFit/>
          </a:bodyPr>
          <a:lstStyle/>
          <a:p>
            <a:pPr algn="ctr"/>
            <a:r>
              <a:rPr lang="en-GB" dirty="0" smtClean="0"/>
              <a:t>Katherine Hartland</a:t>
            </a:r>
          </a:p>
          <a:p>
            <a:pPr algn="ctr"/>
            <a:endParaRPr lang="en-GB" i="1" dirty="0" smtClean="0"/>
          </a:p>
          <a:p>
            <a:pPr algn="ctr"/>
            <a:r>
              <a:rPr lang="en-GB" i="1" dirty="0" smtClean="0"/>
              <a:t>Deputy </a:t>
            </a:r>
            <a:r>
              <a:rPr lang="en-GB" i="1" dirty="0" err="1" smtClean="0"/>
              <a:t>Headteacher</a:t>
            </a:r>
            <a:endParaRPr lang="en-GB" i="1" dirty="0"/>
          </a:p>
        </p:txBody>
      </p:sp>
    </p:spTree>
    <p:extLst>
      <p:ext uri="{BB962C8B-B14F-4D97-AF65-F5344CB8AC3E}">
        <p14:creationId xmlns:p14="http://schemas.microsoft.com/office/powerpoint/2010/main" val="5945187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44420"/>
            <a:ext cx="7569159" cy="4423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547664" y="3356992"/>
            <a:ext cx="6146234" cy="1107996"/>
          </a:xfrm>
          <a:prstGeom prst="rect">
            <a:avLst/>
          </a:prstGeom>
          <a:noFill/>
        </p:spPr>
        <p:txBody>
          <a:bodyPr wrap="none" rtlCol="0">
            <a:spAutoFit/>
          </a:bodyPr>
          <a:lstStyle/>
          <a:p>
            <a:r>
              <a:rPr lang="en-GB" sz="6600" dirty="0" smtClean="0">
                <a:solidFill>
                  <a:schemeClr val="bg2">
                    <a:lumMod val="75000"/>
                  </a:schemeClr>
                </a:solidFill>
                <a:latin typeface="Goudy Stout" pitchFamily="18" charset="0"/>
              </a:rPr>
              <a:t>OFSTED</a:t>
            </a:r>
            <a:endParaRPr lang="en-GB" sz="6600" dirty="0">
              <a:solidFill>
                <a:schemeClr val="bg2">
                  <a:lumMod val="75000"/>
                </a:schemeClr>
              </a:solidFill>
              <a:latin typeface="Goudy Stout" pitchFamily="18" charset="0"/>
            </a:endParaRPr>
          </a:p>
        </p:txBody>
      </p:sp>
      <p:sp>
        <p:nvSpPr>
          <p:cNvPr id="6" name="TextBox 5"/>
          <p:cNvSpPr txBox="1"/>
          <p:nvPr/>
        </p:nvSpPr>
        <p:spPr>
          <a:xfrm>
            <a:off x="323528" y="5404574"/>
            <a:ext cx="3009927" cy="369332"/>
          </a:xfrm>
          <a:prstGeom prst="rect">
            <a:avLst/>
          </a:prstGeom>
          <a:noFill/>
        </p:spPr>
        <p:txBody>
          <a:bodyPr wrap="none" rtlCol="0">
            <a:spAutoFit/>
          </a:bodyPr>
          <a:lstStyle/>
          <a:p>
            <a:r>
              <a:rPr lang="en-GB" dirty="0" smtClean="0"/>
              <a:t>3. </a:t>
            </a:r>
            <a:r>
              <a:rPr lang="en-GB" u="sng" dirty="0" smtClean="0"/>
              <a:t>Curriculum and Teaching</a:t>
            </a:r>
            <a:endParaRPr lang="en-GB" u="sng"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5032766"/>
            <a:ext cx="5397219" cy="1482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5958" y="5301208"/>
            <a:ext cx="5345150" cy="137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1154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fade">
                                      <p:cBhvr>
                                        <p:cTn id="17" dur="1000"/>
                                        <p:tgtEl>
                                          <p:spTgt spid="1027"/>
                                        </p:tgtEl>
                                      </p:cBhvr>
                                    </p:animEffect>
                                    <p:anim calcmode="lin" valueType="num">
                                      <p:cBhvr>
                                        <p:cTn id="18" dur="1000" fill="hold"/>
                                        <p:tgtEl>
                                          <p:spTgt spid="1027"/>
                                        </p:tgtEl>
                                        <p:attrNameLst>
                                          <p:attrName>ppt_x</p:attrName>
                                        </p:attrNameLst>
                                      </p:cBhvr>
                                      <p:tavLst>
                                        <p:tav tm="0">
                                          <p:val>
                                            <p:strVal val="#ppt_x"/>
                                          </p:val>
                                        </p:tav>
                                        <p:tav tm="100000">
                                          <p:val>
                                            <p:strVal val="#ppt_x"/>
                                          </p:val>
                                        </p:tav>
                                      </p:tavLst>
                                    </p:anim>
                                    <p:anim calcmode="lin" valueType="num">
                                      <p:cBhvr>
                                        <p:cTn id="19"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wheel(1)">
                                      <p:cBhvr>
                                        <p:cTn id="24"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1824" y="980728"/>
            <a:ext cx="5278288" cy="4093428"/>
          </a:xfrm>
          <a:prstGeom prst="rect">
            <a:avLst/>
          </a:prstGeom>
          <a:noFill/>
        </p:spPr>
        <p:txBody>
          <a:bodyPr wrap="square" rtlCol="0">
            <a:spAutoFit/>
          </a:bodyPr>
          <a:lstStyle/>
          <a:p>
            <a:pPr algn="ctr"/>
            <a:r>
              <a:rPr lang="en-GB" sz="2000" dirty="0">
                <a:latin typeface="Calibri" pitchFamily="34" charset="0"/>
                <a:ea typeface="Calibri" pitchFamily="34" charset="0"/>
                <a:cs typeface="Calibri" pitchFamily="34" charset="0"/>
              </a:rPr>
              <a:t>Our curriculum </a:t>
            </a:r>
            <a:r>
              <a:rPr lang="en-GB" sz="2000" b="1" dirty="0">
                <a:latin typeface="Calibri" pitchFamily="34" charset="0"/>
                <a:ea typeface="Calibri" pitchFamily="34" charset="0"/>
                <a:cs typeface="Calibri" pitchFamily="34" charset="0"/>
              </a:rPr>
              <a:t>VISAs </a:t>
            </a:r>
            <a:r>
              <a:rPr lang="en-GB" sz="2000" dirty="0">
                <a:latin typeface="Calibri" pitchFamily="34" charset="0"/>
                <a:ea typeface="Calibri" pitchFamily="34" charset="0"/>
                <a:cs typeface="Calibri" pitchFamily="34" charset="0"/>
              </a:rPr>
              <a:t>for every subject </a:t>
            </a:r>
            <a:r>
              <a:rPr lang="en-GB" sz="2000" dirty="0" smtClean="0">
                <a:latin typeface="Calibri" pitchFamily="34" charset="0"/>
                <a:ea typeface="Calibri" pitchFamily="34" charset="0"/>
                <a:cs typeface="Calibri" pitchFamily="34" charset="0"/>
              </a:rPr>
              <a:t>outlines </a:t>
            </a:r>
            <a:r>
              <a:rPr lang="en-GB" sz="2000" dirty="0">
                <a:latin typeface="Calibri" pitchFamily="34" charset="0"/>
                <a:ea typeface="Calibri" pitchFamily="34" charset="0"/>
                <a:cs typeface="Calibri" pitchFamily="34" charset="0"/>
              </a:rPr>
              <a:t>our vision for each subject. Learning at Stanburn is: Values Led, Inclusive, Systematic, Aspirational. Our curriculum is planned and sequenced so that new knowledge and skills build on what has come before. Academic learning is underpinned by a strong emphasis on </a:t>
            </a:r>
            <a:r>
              <a:rPr lang="en-GB" sz="2000" b="1" dirty="0">
                <a:latin typeface="Calibri" pitchFamily="34" charset="0"/>
                <a:ea typeface="Calibri" pitchFamily="34" charset="0"/>
                <a:cs typeface="Calibri" pitchFamily="34" charset="0"/>
              </a:rPr>
              <a:t>personal development </a:t>
            </a:r>
            <a:r>
              <a:rPr lang="en-GB" sz="2000" dirty="0">
                <a:latin typeface="Calibri" pitchFamily="34" charset="0"/>
                <a:ea typeface="Calibri" pitchFamily="34" charset="0"/>
                <a:cs typeface="Calibri" pitchFamily="34" charset="0"/>
              </a:rPr>
              <a:t>and social skills so that children make and maintain healthy relationships with others. They learn responsibility and develop a sense of self so that they understand and value their place in the world. Each subject’s specific VISA is detailed on our school website </a:t>
            </a:r>
            <a:r>
              <a:rPr lang="en-GB" sz="2000" u="sng" dirty="0">
                <a:latin typeface="Calibri" pitchFamily="34" charset="0"/>
                <a:ea typeface="Calibri" pitchFamily="34" charset="0"/>
                <a:cs typeface="Calibri" pitchFamily="34" charset="0"/>
                <a:hlinkClick r:id="rId2"/>
              </a:rPr>
              <a:t>here</a:t>
            </a:r>
            <a:r>
              <a:rPr lang="en-GB" sz="2000" dirty="0" smtClean="0">
                <a:latin typeface="Calibri" pitchFamily="34" charset="0"/>
                <a:ea typeface="Calibri" pitchFamily="34" charset="0"/>
                <a:cs typeface="Calibri" pitchFamily="34" charset="0"/>
              </a:rPr>
              <a:t>.</a:t>
            </a:r>
            <a:endParaRPr lang="en-GB" sz="2000" dirty="0">
              <a:latin typeface="Calibri" pitchFamily="34" charset="0"/>
              <a:ea typeface="Calibri" pitchFamily="34" charset="0"/>
              <a:cs typeface="Calibri" pitchFamily="34" charset="0"/>
            </a:endParaRPr>
          </a:p>
        </p:txBody>
      </p:sp>
      <p:sp>
        <p:nvSpPr>
          <p:cNvPr id="7" name="TextBox 6"/>
          <p:cNvSpPr txBox="1"/>
          <p:nvPr/>
        </p:nvSpPr>
        <p:spPr>
          <a:xfrm>
            <a:off x="1043608" y="404664"/>
            <a:ext cx="6288901" cy="461665"/>
          </a:xfrm>
          <a:prstGeom prst="rect">
            <a:avLst/>
          </a:prstGeom>
          <a:solidFill>
            <a:schemeClr val="accent1">
              <a:lumMod val="20000"/>
              <a:lumOff val="80000"/>
            </a:schemeClr>
          </a:solidFill>
        </p:spPr>
        <p:txBody>
          <a:bodyPr wrap="none" rtlCol="0">
            <a:spAutoFit/>
          </a:bodyPr>
          <a:lstStyle/>
          <a:p>
            <a:r>
              <a:rPr lang="en-GB" sz="2400" u="sng" dirty="0" smtClean="0"/>
              <a:t>Curriculum Intent – What is taught and why?</a:t>
            </a:r>
            <a:endParaRPr lang="en-GB" sz="2400" u="sng" dirty="0"/>
          </a:p>
        </p:txBody>
      </p:sp>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5730585" y="1196752"/>
            <a:ext cx="3203847" cy="3312368"/>
          </a:xfrm>
          <a:prstGeom prst="rect">
            <a:avLst/>
          </a:prstGeom>
        </p:spPr>
      </p:pic>
      <p:sp>
        <p:nvSpPr>
          <p:cNvPr id="10" name="TextBox 9"/>
          <p:cNvSpPr txBox="1"/>
          <p:nvPr/>
        </p:nvSpPr>
        <p:spPr>
          <a:xfrm>
            <a:off x="1547664" y="6165304"/>
            <a:ext cx="5634106" cy="707886"/>
          </a:xfrm>
          <a:prstGeom prst="rect">
            <a:avLst/>
          </a:prstGeom>
          <a:noFill/>
        </p:spPr>
        <p:txBody>
          <a:bodyPr wrap="none" rtlCol="0">
            <a:spAutoFit/>
          </a:bodyPr>
          <a:lstStyle/>
          <a:p>
            <a:r>
              <a:rPr lang="en-GB" sz="4000" b="1" dirty="0" smtClean="0">
                <a:solidFill>
                  <a:srgbClr val="0070C0"/>
                </a:solidFill>
                <a:effectLst>
                  <a:outerShdw blurRad="38100" dist="38100" dir="2700000" algn="tl">
                    <a:srgbClr val="000000">
                      <a:alpha val="43137"/>
                    </a:srgbClr>
                  </a:outerShdw>
                </a:effectLst>
              </a:rPr>
              <a:t>ADOPT – ADAPT - DESIGN</a:t>
            </a:r>
            <a:endParaRPr lang="en-GB" sz="4000" b="1" dirty="0">
              <a:solidFill>
                <a:srgbClr val="0070C0"/>
              </a:solidFill>
              <a:effectLst>
                <a:outerShdw blurRad="38100" dist="38100" dir="2700000" algn="tl">
                  <a:srgbClr val="000000">
                    <a:alpha val="43137"/>
                  </a:srgbClr>
                </a:outerShdw>
              </a:effectLst>
            </a:endParaRPr>
          </a:p>
        </p:txBody>
      </p:sp>
      <p:sp>
        <p:nvSpPr>
          <p:cNvPr id="8" name="Rectangle 7"/>
          <p:cNvSpPr/>
          <p:nvPr/>
        </p:nvSpPr>
        <p:spPr>
          <a:xfrm>
            <a:off x="107504" y="5085184"/>
            <a:ext cx="8877674" cy="1077218"/>
          </a:xfrm>
          <a:prstGeom prst="rect">
            <a:avLst/>
          </a:prstGeom>
          <a:solidFill>
            <a:schemeClr val="accent3">
              <a:lumMod val="20000"/>
              <a:lumOff val="80000"/>
            </a:schemeClr>
          </a:solidFill>
        </p:spPr>
        <p:txBody>
          <a:bodyPr wrap="square">
            <a:spAutoFit/>
          </a:bodyPr>
          <a:lstStyle/>
          <a:p>
            <a:pPr algn="ctr"/>
            <a:r>
              <a:rPr lang="en-GB" sz="1600" i="1" dirty="0" smtClean="0"/>
              <a:t>Since our last inspection, our </a:t>
            </a:r>
            <a:r>
              <a:rPr lang="en-GB" sz="1600" i="1" dirty="0"/>
              <a:t>curriculum has moved from being teacher expertise dependent to intentionally structured, research-informed, and progression-driven across all subjects. </a:t>
            </a:r>
            <a:r>
              <a:rPr lang="en-GB" sz="1600" i="1" dirty="0" smtClean="0"/>
              <a:t/>
            </a:r>
            <a:br>
              <a:rPr lang="en-GB" sz="1600" i="1" dirty="0" smtClean="0"/>
            </a:br>
            <a:r>
              <a:rPr lang="en-GB" sz="1600" i="1" dirty="0" smtClean="0"/>
              <a:t>A </a:t>
            </a:r>
            <a:r>
              <a:rPr lang="en-GB" sz="1600" i="1" dirty="0"/>
              <a:t>key development has been greater clarity around when we </a:t>
            </a:r>
            <a:r>
              <a:rPr lang="en-GB" sz="1600" b="1" i="1" dirty="0"/>
              <a:t>adopt</a:t>
            </a:r>
            <a:r>
              <a:rPr lang="en-GB" sz="1600" i="1" dirty="0"/>
              <a:t>, </a:t>
            </a:r>
            <a:r>
              <a:rPr lang="en-GB" sz="1600" b="1" i="1" dirty="0"/>
              <a:t>adapt</a:t>
            </a:r>
            <a:r>
              <a:rPr lang="en-GB" sz="1600" i="1" dirty="0"/>
              <a:t>, or </a:t>
            </a:r>
            <a:r>
              <a:rPr lang="en-GB" sz="1600" b="1" i="1" dirty="0"/>
              <a:t>design</a:t>
            </a:r>
            <a:r>
              <a:rPr lang="en-GB" sz="1600" i="1" dirty="0"/>
              <a:t> curriculum content</a:t>
            </a:r>
          </a:p>
        </p:txBody>
      </p:sp>
    </p:spTree>
    <p:extLst>
      <p:ext uri="{BB962C8B-B14F-4D97-AF65-F5344CB8AC3E}">
        <p14:creationId xmlns:p14="http://schemas.microsoft.com/office/powerpoint/2010/main" val="174229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3688" y="162676"/>
            <a:ext cx="6075317" cy="707886"/>
          </a:xfrm>
          <a:prstGeom prst="rect">
            <a:avLst/>
          </a:prstGeom>
          <a:noFill/>
        </p:spPr>
        <p:txBody>
          <a:bodyPr wrap="none" rtlCol="0">
            <a:spAutoFit/>
          </a:bodyPr>
          <a:lstStyle/>
          <a:p>
            <a:r>
              <a:rPr lang="en-GB" sz="4000" b="1" dirty="0">
                <a:solidFill>
                  <a:srgbClr val="0070C0"/>
                </a:solidFill>
                <a:effectLst>
                  <a:outerShdw blurRad="38100" dist="38100" dir="2700000" algn="tl">
                    <a:srgbClr val="000000">
                      <a:alpha val="43137"/>
                    </a:srgbClr>
                  </a:outerShdw>
                </a:effectLst>
              </a:rPr>
              <a:t>ADOPT </a:t>
            </a:r>
            <a:r>
              <a:rPr lang="en-GB" sz="4000" b="1" dirty="0" smtClean="0">
                <a:solidFill>
                  <a:srgbClr val="0070C0"/>
                </a:solidFill>
                <a:effectLst>
                  <a:outerShdw blurRad="38100" dist="38100" dir="2700000" algn="tl">
                    <a:srgbClr val="000000">
                      <a:alpha val="43137"/>
                    </a:srgbClr>
                  </a:outerShdw>
                </a:effectLst>
              </a:rPr>
              <a:t>– ADAPT - DESIGN</a:t>
            </a:r>
            <a:endParaRPr lang="en-GB" sz="4000" b="1" dirty="0">
              <a:solidFill>
                <a:srgbClr val="0070C0"/>
              </a:solidFill>
              <a:effectLst>
                <a:outerShdw blurRad="38100" dist="38100" dir="2700000" algn="tl">
                  <a:srgbClr val="000000">
                    <a:alpha val="43137"/>
                  </a:srgbClr>
                </a:outerShdw>
              </a:effectLst>
            </a:endParaRPr>
          </a:p>
        </p:txBody>
      </p:sp>
      <p:sp>
        <p:nvSpPr>
          <p:cNvPr id="5" name="Rectangle 4"/>
          <p:cNvSpPr/>
          <p:nvPr/>
        </p:nvSpPr>
        <p:spPr>
          <a:xfrm>
            <a:off x="860241" y="1001462"/>
            <a:ext cx="7338529" cy="1569660"/>
          </a:xfrm>
          <a:prstGeom prst="rect">
            <a:avLst/>
          </a:prstGeom>
          <a:noFill/>
          <a:ln>
            <a:solidFill>
              <a:schemeClr val="bg2">
                <a:lumMod val="75000"/>
              </a:schemeClr>
            </a:solidFill>
          </a:ln>
        </p:spPr>
        <p:txBody>
          <a:bodyPr wrap="square">
            <a:spAutoFit/>
          </a:bodyPr>
          <a:lstStyle/>
          <a:p>
            <a:r>
              <a:rPr lang="en-GB" sz="1600" b="1" dirty="0"/>
              <a:t>Adopted </a:t>
            </a:r>
            <a:r>
              <a:rPr lang="en-GB" sz="1600" dirty="0"/>
              <a:t>where high-quality, well-sequenced schemes align with our vision and reduce unnecessary workload e.g. </a:t>
            </a:r>
            <a:r>
              <a:rPr lang="en-GB" sz="1600" i="1" dirty="0" err="1"/>
              <a:t>Kapow</a:t>
            </a:r>
            <a:r>
              <a:rPr lang="en-GB" sz="1600" dirty="0"/>
              <a:t> used for Art, DT and RE to ensure:</a:t>
            </a:r>
            <a:br>
              <a:rPr lang="en-GB" sz="1600" dirty="0"/>
            </a:br>
            <a:r>
              <a:rPr lang="en-GB" sz="1600" dirty="0"/>
              <a:t>- Clear progression of skills and knowledge</a:t>
            </a:r>
            <a:br>
              <a:rPr lang="en-GB" sz="1600" dirty="0"/>
            </a:br>
            <a:r>
              <a:rPr lang="en-GB" sz="1600" dirty="0"/>
              <a:t>- Subject-specific rigour</a:t>
            </a:r>
            <a:br>
              <a:rPr lang="en-GB" sz="1600" dirty="0"/>
            </a:br>
            <a:r>
              <a:rPr lang="en-GB" sz="1600" dirty="0"/>
              <a:t>- Staff confidence in foundation </a:t>
            </a:r>
            <a:r>
              <a:rPr lang="en-GB" sz="1600" dirty="0" smtClean="0"/>
              <a:t>subjects</a:t>
            </a:r>
            <a:endParaRPr lang="en-GB" sz="1600" dirty="0"/>
          </a:p>
        </p:txBody>
      </p:sp>
      <p:sp>
        <p:nvSpPr>
          <p:cNvPr id="6" name="Rectangle 5"/>
          <p:cNvSpPr/>
          <p:nvPr/>
        </p:nvSpPr>
        <p:spPr>
          <a:xfrm>
            <a:off x="827584" y="2837254"/>
            <a:ext cx="7416824" cy="2062103"/>
          </a:xfrm>
          <a:prstGeom prst="rect">
            <a:avLst/>
          </a:prstGeom>
          <a:noFill/>
          <a:ln>
            <a:solidFill>
              <a:schemeClr val="bg2">
                <a:lumMod val="75000"/>
              </a:schemeClr>
            </a:solidFill>
          </a:ln>
        </p:spPr>
        <p:txBody>
          <a:bodyPr wrap="square">
            <a:spAutoFit/>
          </a:bodyPr>
          <a:lstStyle/>
          <a:p>
            <a:pPr fontAlgn="base"/>
            <a:r>
              <a:rPr lang="en-GB" sz="1600" b="1" dirty="0"/>
              <a:t>Adapted</a:t>
            </a:r>
            <a:r>
              <a:rPr lang="en-GB" sz="1600" dirty="0"/>
              <a:t> where we wanted strong frameworks but need alignment with school priorities: e.g. Science adapted to be enquiry-led, guided by </a:t>
            </a:r>
            <a:r>
              <a:rPr lang="en-GB" sz="1600" i="1" dirty="0"/>
              <a:t>PLAN</a:t>
            </a:r>
            <a:r>
              <a:rPr lang="en-GB" sz="1600" dirty="0"/>
              <a:t> documentation, reflecting our PSQM accreditation and commitment to working scientifically and Maths adapted from White Rose, ensuring:</a:t>
            </a:r>
            <a:br>
              <a:rPr lang="en-GB" sz="1600" dirty="0"/>
            </a:br>
            <a:r>
              <a:rPr lang="en-GB" sz="1600" dirty="0"/>
              <a:t>- Conceptual depth</a:t>
            </a:r>
            <a:br>
              <a:rPr lang="en-GB" sz="1600" dirty="0"/>
            </a:br>
            <a:r>
              <a:rPr lang="en-GB" sz="1600" dirty="0"/>
              <a:t>- Coherence and progression</a:t>
            </a:r>
            <a:br>
              <a:rPr lang="en-GB" sz="1600" dirty="0"/>
            </a:br>
            <a:r>
              <a:rPr lang="en-GB" sz="1600" dirty="0"/>
              <a:t>- Flexibility to meet pupil needs rather than following the scheme </a:t>
            </a:r>
            <a:r>
              <a:rPr lang="en-GB" sz="1600" dirty="0" smtClean="0"/>
              <a:t>mechanically</a:t>
            </a:r>
            <a:endParaRPr lang="en-GB" sz="1600" dirty="0"/>
          </a:p>
        </p:txBody>
      </p:sp>
      <p:sp>
        <p:nvSpPr>
          <p:cNvPr id="7" name="Rectangle 6"/>
          <p:cNvSpPr/>
          <p:nvPr/>
        </p:nvSpPr>
        <p:spPr>
          <a:xfrm rot="16200000">
            <a:off x="-169036" y="1503948"/>
            <a:ext cx="1326004" cy="523220"/>
          </a:xfrm>
          <a:prstGeom prst="rect">
            <a:avLst/>
          </a:prstGeom>
          <a:solidFill>
            <a:schemeClr val="accent2">
              <a:lumMod val="20000"/>
              <a:lumOff val="80000"/>
            </a:schemeClr>
          </a:solidFill>
        </p:spPr>
        <p:txBody>
          <a:bodyPr wrap="none">
            <a:spAutoFit/>
          </a:bodyPr>
          <a:lstStyle/>
          <a:p>
            <a:r>
              <a:rPr lang="en-GB" sz="2800" b="1" dirty="0">
                <a:solidFill>
                  <a:srgbClr val="0070C0"/>
                </a:solidFill>
                <a:effectLst>
                  <a:outerShdw blurRad="38100" dist="38100" dir="2700000" algn="tl">
                    <a:srgbClr val="000000">
                      <a:alpha val="43137"/>
                    </a:srgbClr>
                  </a:outerShdw>
                </a:effectLst>
              </a:rPr>
              <a:t>ADOPT</a:t>
            </a:r>
            <a:endParaRPr lang="en-GB" sz="2800" dirty="0"/>
          </a:p>
        </p:txBody>
      </p:sp>
      <p:sp>
        <p:nvSpPr>
          <p:cNvPr id="8" name="Rectangle 7"/>
          <p:cNvSpPr/>
          <p:nvPr/>
        </p:nvSpPr>
        <p:spPr>
          <a:xfrm rot="16200000">
            <a:off x="-156212" y="3509642"/>
            <a:ext cx="1300356" cy="523220"/>
          </a:xfrm>
          <a:prstGeom prst="rect">
            <a:avLst/>
          </a:prstGeom>
          <a:solidFill>
            <a:schemeClr val="accent2">
              <a:lumMod val="20000"/>
              <a:lumOff val="80000"/>
            </a:schemeClr>
          </a:solidFill>
        </p:spPr>
        <p:txBody>
          <a:bodyPr wrap="none">
            <a:spAutoFit/>
          </a:bodyPr>
          <a:lstStyle/>
          <a:p>
            <a:r>
              <a:rPr lang="en-GB" sz="2800" b="1" dirty="0" smtClean="0">
                <a:solidFill>
                  <a:srgbClr val="0070C0"/>
                </a:solidFill>
                <a:effectLst>
                  <a:outerShdw blurRad="38100" dist="38100" dir="2700000" algn="tl">
                    <a:srgbClr val="000000">
                      <a:alpha val="43137"/>
                    </a:srgbClr>
                  </a:outerShdw>
                </a:effectLst>
              </a:rPr>
              <a:t>ADAPT</a:t>
            </a:r>
            <a:endParaRPr lang="en-GB" sz="2800" dirty="0"/>
          </a:p>
        </p:txBody>
      </p:sp>
      <p:sp>
        <p:nvSpPr>
          <p:cNvPr id="9" name="Rectangle 8"/>
          <p:cNvSpPr/>
          <p:nvPr/>
        </p:nvSpPr>
        <p:spPr>
          <a:xfrm rot="16200000">
            <a:off x="-197891" y="5622920"/>
            <a:ext cx="1383712" cy="523220"/>
          </a:xfrm>
          <a:prstGeom prst="rect">
            <a:avLst/>
          </a:prstGeom>
          <a:solidFill>
            <a:schemeClr val="accent2">
              <a:lumMod val="20000"/>
              <a:lumOff val="80000"/>
            </a:schemeClr>
          </a:solidFill>
        </p:spPr>
        <p:txBody>
          <a:bodyPr wrap="none">
            <a:spAutoFit/>
          </a:bodyPr>
          <a:lstStyle/>
          <a:p>
            <a:r>
              <a:rPr lang="en-GB" sz="2800" b="1" dirty="0" smtClean="0">
                <a:solidFill>
                  <a:srgbClr val="0070C0"/>
                </a:solidFill>
                <a:effectLst>
                  <a:outerShdw blurRad="38100" dist="38100" dir="2700000" algn="tl">
                    <a:srgbClr val="000000">
                      <a:alpha val="43137"/>
                    </a:srgbClr>
                  </a:outerShdw>
                </a:effectLst>
              </a:rPr>
              <a:t>DESIGN</a:t>
            </a:r>
            <a:endParaRPr lang="en-GB" sz="2800" dirty="0"/>
          </a:p>
        </p:txBody>
      </p:sp>
      <p:sp>
        <p:nvSpPr>
          <p:cNvPr id="10" name="Rectangle 9"/>
          <p:cNvSpPr/>
          <p:nvPr/>
        </p:nvSpPr>
        <p:spPr>
          <a:xfrm>
            <a:off x="860241" y="5099700"/>
            <a:ext cx="7384167" cy="1569660"/>
          </a:xfrm>
          <a:prstGeom prst="rect">
            <a:avLst/>
          </a:prstGeom>
          <a:noFill/>
          <a:ln>
            <a:solidFill>
              <a:schemeClr val="bg2">
                <a:lumMod val="75000"/>
              </a:schemeClr>
            </a:solidFill>
          </a:ln>
        </p:spPr>
        <p:txBody>
          <a:bodyPr wrap="square">
            <a:spAutoFit/>
          </a:bodyPr>
          <a:lstStyle/>
          <a:p>
            <a:pPr fontAlgn="base"/>
            <a:r>
              <a:rPr lang="en-GB" sz="1600" b="1" dirty="0" smtClean="0"/>
              <a:t>Designed</a:t>
            </a:r>
            <a:r>
              <a:rPr lang="en-GB" sz="1600" dirty="0" smtClean="0"/>
              <a:t> </a:t>
            </a:r>
            <a:r>
              <a:rPr lang="en-GB" sz="1600" dirty="0"/>
              <a:t>in-house where subject knowledge, context, literacy links or where previous inspection feedback were priorities: English, VIPERS (guided reading), History &amp; Geography</a:t>
            </a:r>
            <a:br>
              <a:rPr lang="en-GB" sz="1600" dirty="0"/>
            </a:br>
            <a:r>
              <a:rPr lang="en-GB" sz="1600" dirty="0"/>
              <a:t>These are planned by teachers using subject leader expertise, progression documents, and clear expectations, ensuring consistency without removing professional agency</a:t>
            </a:r>
            <a:r>
              <a:rPr lang="en-GB" sz="1600" dirty="0" smtClean="0"/>
              <a:t>.</a:t>
            </a:r>
          </a:p>
        </p:txBody>
      </p:sp>
    </p:spTree>
    <p:extLst>
      <p:ext uri="{BB962C8B-B14F-4D97-AF65-F5344CB8AC3E}">
        <p14:creationId xmlns:p14="http://schemas.microsoft.com/office/powerpoint/2010/main" val="35584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1358" y="1052736"/>
            <a:ext cx="8208912" cy="4801314"/>
          </a:xfrm>
          <a:prstGeom prst="rect">
            <a:avLst/>
          </a:prstGeom>
        </p:spPr>
        <p:txBody>
          <a:bodyPr wrap="square">
            <a:spAutoFit/>
          </a:bodyPr>
          <a:lstStyle/>
          <a:p>
            <a:pPr marL="285750" indent="-285750">
              <a:buFont typeface="Arial" pitchFamily="34" charset="0"/>
              <a:buChar char="•"/>
            </a:pPr>
            <a:r>
              <a:rPr lang="en-GB" dirty="0" smtClean="0"/>
              <a:t>Each </a:t>
            </a:r>
            <a:r>
              <a:rPr lang="en-GB" dirty="0"/>
              <a:t>subject taught at Stanburn has a detailed medium term plan to outline each unit and lesson taught across the year. </a:t>
            </a:r>
            <a:endParaRPr lang="en-GB" dirty="0" smtClean="0"/>
          </a:p>
          <a:p>
            <a:endParaRPr lang="en-GB" dirty="0"/>
          </a:p>
          <a:p>
            <a:pPr marL="285750" indent="-285750">
              <a:buFont typeface="Arial" pitchFamily="34" charset="0"/>
              <a:buChar char="•"/>
            </a:pPr>
            <a:r>
              <a:rPr lang="en-GB" dirty="0" smtClean="0"/>
              <a:t>VIPERS/Phonics/Reading</a:t>
            </a:r>
            <a:r>
              <a:rPr lang="en-GB" dirty="0"/>
              <a:t>, Maths and English are taught daily across the school and then other subjects are taught weekly. Some units, for example Geography and History, are organised into two 9 week blocks which allow pupils to explore a Topic Question in more detail. </a:t>
            </a:r>
            <a:endParaRPr lang="en-GB" dirty="0" smtClean="0"/>
          </a:p>
          <a:p>
            <a:endParaRPr lang="en-GB" dirty="0"/>
          </a:p>
          <a:p>
            <a:pPr marL="285750" indent="-285750">
              <a:buFont typeface="Arial" pitchFamily="34" charset="0"/>
              <a:buChar char="•"/>
            </a:pPr>
            <a:r>
              <a:rPr lang="en-GB" dirty="0" smtClean="0"/>
              <a:t>Pupils </a:t>
            </a:r>
            <a:r>
              <a:rPr lang="en-GB" dirty="0"/>
              <a:t>at Stanburn are also taught PE twice weekly either by their class teacher or our specialist PE teacher. Pupils are also taught music lessons weekly by our specialist music teacher and attend singing assembly each week</a:t>
            </a:r>
            <a:r>
              <a:rPr lang="en-GB" dirty="0" smtClean="0"/>
              <a:t>.</a:t>
            </a:r>
          </a:p>
          <a:p>
            <a:pPr marL="285750" indent="-285750">
              <a:buFont typeface="Arial" pitchFamily="34" charset="0"/>
              <a:buChar char="•"/>
            </a:pPr>
            <a:endParaRPr lang="en-GB" dirty="0"/>
          </a:p>
          <a:p>
            <a:pPr marL="285750" indent="-285750">
              <a:buFont typeface="Arial" pitchFamily="34" charset="0"/>
              <a:buChar char="•"/>
            </a:pPr>
            <a:r>
              <a:rPr lang="en-GB" dirty="0"/>
              <a:t>Subject overviews and MTPs can be found on the website </a:t>
            </a:r>
            <a:r>
              <a:rPr lang="en-GB" u="sng" dirty="0">
                <a:hlinkClick r:id="rId2"/>
              </a:rPr>
              <a:t>here</a:t>
            </a:r>
            <a:r>
              <a:rPr lang="en-GB" dirty="0"/>
              <a:t>.</a:t>
            </a:r>
          </a:p>
          <a:p>
            <a:endParaRPr lang="en-GB" u="sng" dirty="0" smtClean="0">
              <a:hlinkClick r:id="rId3"/>
            </a:endParaRPr>
          </a:p>
          <a:p>
            <a:pPr marL="285750" indent="-285750">
              <a:buFont typeface="Arial" pitchFamily="34" charset="0"/>
              <a:buChar char="•"/>
            </a:pPr>
            <a:r>
              <a:rPr lang="en-GB" u="sng" dirty="0" smtClean="0">
                <a:hlinkClick r:id="rId3"/>
              </a:rPr>
              <a:t>Curriculum </a:t>
            </a:r>
            <a:r>
              <a:rPr lang="en-GB" u="sng" dirty="0">
                <a:hlinkClick r:id="rId3"/>
              </a:rPr>
              <a:t>newsletters</a:t>
            </a:r>
            <a:r>
              <a:rPr lang="en-GB" dirty="0"/>
              <a:t> are also sent to parents termly, outlining the curriculum coverage for each year group.</a:t>
            </a:r>
          </a:p>
        </p:txBody>
      </p:sp>
      <p:sp>
        <p:nvSpPr>
          <p:cNvPr id="5" name="Rectangle 4"/>
          <p:cNvSpPr/>
          <p:nvPr/>
        </p:nvSpPr>
        <p:spPr>
          <a:xfrm>
            <a:off x="784684" y="332656"/>
            <a:ext cx="7560840" cy="461665"/>
          </a:xfrm>
          <a:prstGeom prst="rect">
            <a:avLst/>
          </a:prstGeom>
          <a:solidFill>
            <a:schemeClr val="accent1">
              <a:lumMod val="20000"/>
              <a:lumOff val="80000"/>
            </a:schemeClr>
          </a:solidFill>
        </p:spPr>
        <p:txBody>
          <a:bodyPr wrap="square">
            <a:spAutoFit/>
          </a:bodyPr>
          <a:lstStyle/>
          <a:p>
            <a:pPr lvl="0" algn="ctr"/>
            <a:r>
              <a:rPr lang="en-GB" sz="2400" u="sng" dirty="0"/>
              <a:t>Implementation </a:t>
            </a:r>
            <a:r>
              <a:rPr lang="en-GB" sz="2400" u="sng" dirty="0" smtClean="0"/>
              <a:t>- How is the </a:t>
            </a:r>
            <a:r>
              <a:rPr lang="en-GB" sz="2400" u="sng" dirty="0"/>
              <a:t>curriculum </a:t>
            </a:r>
            <a:r>
              <a:rPr lang="en-GB" sz="2400" u="sng" dirty="0" smtClean="0"/>
              <a:t>delivered?</a:t>
            </a:r>
            <a:endParaRPr lang="en-GB" sz="2400" dirty="0"/>
          </a:p>
        </p:txBody>
      </p:sp>
    </p:spTree>
    <p:extLst>
      <p:ext uri="{BB962C8B-B14F-4D97-AF65-F5344CB8AC3E}">
        <p14:creationId xmlns:p14="http://schemas.microsoft.com/office/powerpoint/2010/main" val="1011645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1000"/>
                                        <p:tgtEl>
                                          <p:spTgt spid="4">
                                            <p:txEl>
                                              <p:pRg st="4" end="4"/>
                                            </p:txEl>
                                          </p:spTgt>
                                        </p:tgtEl>
                                      </p:cBhvr>
                                    </p:animEffect>
                                    <p:anim calcmode="lin" valueType="num">
                                      <p:cBhvr>
                                        <p:cTn id="2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fade">
                                      <p:cBhvr>
                                        <p:cTn id="28" dur="1000"/>
                                        <p:tgtEl>
                                          <p:spTgt spid="4">
                                            <p:txEl>
                                              <p:pRg st="6" end="6"/>
                                            </p:txEl>
                                          </p:spTgt>
                                        </p:tgtEl>
                                      </p:cBhvr>
                                    </p:animEffect>
                                    <p:anim calcmode="lin" valueType="num">
                                      <p:cBhvr>
                                        <p:cTn id="2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fade">
                                      <p:cBhvr>
                                        <p:cTn id="35" dur="1000"/>
                                        <p:tgtEl>
                                          <p:spTgt spid="4">
                                            <p:txEl>
                                              <p:pRg st="8" end="8"/>
                                            </p:txEl>
                                          </p:spTgt>
                                        </p:tgtEl>
                                      </p:cBhvr>
                                    </p:animEffect>
                                    <p:anim calcmode="lin" valueType="num">
                                      <p:cBhvr>
                                        <p:cTn id="36"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332656"/>
            <a:ext cx="8664551" cy="461665"/>
          </a:xfrm>
          <a:prstGeom prst="rect">
            <a:avLst/>
          </a:prstGeom>
          <a:solidFill>
            <a:schemeClr val="accent1">
              <a:lumMod val="20000"/>
              <a:lumOff val="80000"/>
            </a:schemeClr>
          </a:solidFill>
        </p:spPr>
        <p:txBody>
          <a:bodyPr wrap="none" rtlCol="0">
            <a:spAutoFit/>
          </a:bodyPr>
          <a:lstStyle/>
          <a:p>
            <a:r>
              <a:rPr lang="en-GB" sz="2400" dirty="0" smtClean="0">
                <a:hlinkClick r:id="rId2"/>
              </a:rPr>
              <a:t>Personal Development </a:t>
            </a:r>
            <a:r>
              <a:rPr lang="en-GB" sz="2400" dirty="0" smtClean="0"/>
              <a:t>– What does this look like at Stanburn?</a:t>
            </a:r>
            <a:endParaRPr lang="en-GB" sz="2400" dirty="0"/>
          </a:p>
        </p:txBody>
      </p:sp>
      <p:sp>
        <p:nvSpPr>
          <p:cNvPr id="5" name="TextBox 4"/>
          <p:cNvSpPr txBox="1"/>
          <p:nvPr/>
        </p:nvSpPr>
        <p:spPr>
          <a:xfrm>
            <a:off x="35496" y="1735420"/>
            <a:ext cx="4752528" cy="3970318"/>
          </a:xfrm>
          <a:prstGeom prst="rect">
            <a:avLst/>
          </a:prstGeom>
          <a:noFill/>
        </p:spPr>
        <p:txBody>
          <a:bodyPr wrap="square" rtlCol="0">
            <a:spAutoFit/>
          </a:bodyPr>
          <a:lstStyle/>
          <a:p>
            <a:pPr marL="285750" indent="-285750">
              <a:buFont typeface="Arial" pitchFamily="34" charset="0"/>
              <a:buChar char="•"/>
            </a:pPr>
            <a:r>
              <a:rPr lang="en-GB" dirty="0" smtClean="0">
                <a:hlinkClick r:id="rId3"/>
              </a:rPr>
              <a:t>Educational Visits </a:t>
            </a:r>
            <a:r>
              <a:rPr lang="en-GB" dirty="0" smtClean="0"/>
              <a:t>(mapped out across the year and linked to our 5 for 5)</a:t>
            </a:r>
          </a:p>
          <a:p>
            <a:pPr marL="285750" indent="-285750">
              <a:buFont typeface="Arial" pitchFamily="34" charset="0"/>
              <a:buChar char="•"/>
            </a:pPr>
            <a:r>
              <a:rPr lang="en-GB" dirty="0" smtClean="0"/>
              <a:t>Religious and Cultural Festivals Calendar </a:t>
            </a:r>
          </a:p>
          <a:p>
            <a:pPr marL="285750" indent="-285750">
              <a:buFont typeface="Arial" pitchFamily="34" charset="0"/>
              <a:buChar char="•"/>
            </a:pPr>
            <a:r>
              <a:rPr lang="en-GB" dirty="0" smtClean="0"/>
              <a:t>Recognition of national events e.g. STEM week, National Career’s Week, World Book Day, RSPB Big </a:t>
            </a:r>
            <a:r>
              <a:rPr lang="en-GB" dirty="0" err="1" smtClean="0"/>
              <a:t>Birdwatch</a:t>
            </a:r>
            <a:r>
              <a:rPr lang="en-GB" dirty="0" smtClean="0"/>
              <a:t> etc.</a:t>
            </a:r>
          </a:p>
          <a:p>
            <a:pPr marL="285750" indent="-285750">
              <a:buFont typeface="Arial" pitchFamily="34" charset="0"/>
              <a:buChar char="•"/>
            </a:pPr>
            <a:r>
              <a:rPr lang="en-GB" dirty="0" smtClean="0"/>
              <a:t>Extra-curricular club offer</a:t>
            </a:r>
          </a:p>
          <a:p>
            <a:pPr marL="285750" indent="-285750">
              <a:buFont typeface="Arial" pitchFamily="34" charset="0"/>
              <a:buChar char="•"/>
            </a:pPr>
            <a:r>
              <a:rPr lang="en-GB" dirty="0" smtClean="0"/>
              <a:t>Curriculum enrichment e.g. Forest School classes, Yoga sessions, Drama workshops, Music workshops</a:t>
            </a:r>
          </a:p>
          <a:p>
            <a:pPr marL="285750" indent="-285750">
              <a:buFont typeface="Arial" pitchFamily="34" charset="0"/>
              <a:buChar char="•"/>
            </a:pPr>
            <a:r>
              <a:rPr lang="en-GB" dirty="0" smtClean="0"/>
              <a:t>Pupil Well-being mentors, PSHE curriculum </a:t>
            </a:r>
          </a:p>
          <a:p>
            <a:pPr marL="285750" indent="-285750">
              <a:buFont typeface="Arial" pitchFamily="34" charset="0"/>
              <a:buChar char="•"/>
            </a:pPr>
            <a:r>
              <a:rPr lang="en-GB" dirty="0" smtClean="0"/>
              <a:t>Sporting competitions and opportunities</a:t>
            </a:r>
          </a:p>
          <a:p>
            <a:pPr marL="285750" indent="-285750">
              <a:buFont typeface="Arial" pitchFamily="34" charset="0"/>
              <a:buChar char="•"/>
            </a:pPr>
            <a:r>
              <a:rPr lang="en-GB" dirty="0" smtClean="0"/>
              <a:t>Assembly calendar and guest speakers</a:t>
            </a:r>
          </a:p>
        </p:txBody>
      </p:sp>
      <p:sp>
        <p:nvSpPr>
          <p:cNvPr id="6" name="Rectangle 5"/>
          <p:cNvSpPr/>
          <p:nvPr/>
        </p:nvSpPr>
        <p:spPr>
          <a:xfrm>
            <a:off x="2195736" y="980728"/>
            <a:ext cx="6120680" cy="646331"/>
          </a:xfrm>
          <a:prstGeom prst="rect">
            <a:avLst/>
          </a:prstGeom>
        </p:spPr>
        <p:txBody>
          <a:bodyPr wrap="square">
            <a:spAutoFit/>
          </a:bodyPr>
          <a:lstStyle/>
          <a:p>
            <a:pPr algn="ctr"/>
            <a:r>
              <a:rPr lang="en-GB" dirty="0"/>
              <a:t>It is about nurturing the </a:t>
            </a:r>
            <a:r>
              <a:rPr lang="en-GB" b="1" dirty="0"/>
              <a:t>whole child</a:t>
            </a:r>
            <a:r>
              <a:rPr lang="en-GB" dirty="0"/>
              <a:t>, preparing them not only for secondary school but for life beyond education.</a:t>
            </a:r>
          </a:p>
        </p:txBody>
      </p:sp>
      <p:cxnSp>
        <p:nvCxnSpPr>
          <p:cNvPr id="8" name="Straight Arrow Connector 7"/>
          <p:cNvCxnSpPr/>
          <p:nvPr/>
        </p:nvCxnSpPr>
        <p:spPr>
          <a:xfrm>
            <a:off x="1331640" y="794321"/>
            <a:ext cx="864096" cy="6184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98067" y="1916832"/>
            <a:ext cx="1912577" cy="26642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35496" y="5579948"/>
            <a:ext cx="5259829" cy="369332"/>
          </a:xfrm>
          <a:prstGeom prst="rect">
            <a:avLst/>
          </a:prstGeom>
        </p:spPr>
        <p:txBody>
          <a:bodyPr wrap="square">
            <a:spAutoFit/>
          </a:bodyPr>
          <a:lstStyle/>
          <a:p>
            <a:pPr marL="285750" indent="-285750">
              <a:buFont typeface="Arial" pitchFamily="34" charset="0"/>
              <a:buChar char="•"/>
            </a:pPr>
            <a:r>
              <a:rPr lang="en-GB" dirty="0"/>
              <a:t>School-wide events e.g. </a:t>
            </a:r>
            <a:r>
              <a:rPr lang="en-GB" dirty="0" err="1"/>
              <a:t>Stanburn’s</a:t>
            </a:r>
            <a:r>
              <a:rPr lang="en-GB" dirty="0"/>
              <a:t> Got Talent</a:t>
            </a:r>
          </a:p>
        </p:txBody>
      </p:sp>
      <p:pic>
        <p:nvPicPr>
          <p:cNvPr id="307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26482" y="2717050"/>
            <a:ext cx="2001557" cy="18846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61045" y="1627059"/>
            <a:ext cx="1532429" cy="9809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16046" y="4725144"/>
            <a:ext cx="1744999" cy="20328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07135" y="4864772"/>
            <a:ext cx="1634296" cy="16819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1" name="Picture 9">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9592" y="5990457"/>
            <a:ext cx="3284859" cy="77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7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9">
                                            <p:txEl>
                                              <p:pRg st="0" end="0"/>
                                            </p:txEl>
                                          </p:spTgt>
                                        </p:tgtEl>
                                        <p:attrNameLst>
                                          <p:attrName>style.visibility</p:attrName>
                                        </p:attrNameLst>
                                      </p:cBhvr>
                                      <p:to>
                                        <p:strVal val="visible"/>
                                      </p:to>
                                    </p:set>
                                    <p:animEffect transition="in" filter="fade">
                                      <p:cBhvr>
                                        <p:cTn id="63" dur="1000"/>
                                        <p:tgtEl>
                                          <p:spTgt spid="9">
                                            <p:txEl>
                                              <p:pRg st="0" end="0"/>
                                            </p:txEl>
                                          </p:spTgt>
                                        </p:tgtEl>
                                      </p:cBhvr>
                                    </p:animEffect>
                                    <p:anim calcmode="lin" valueType="num">
                                      <p:cBhvr>
                                        <p:cTn id="64"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65"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9275" y="332656"/>
            <a:ext cx="8327216" cy="830997"/>
          </a:xfrm>
          <a:prstGeom prst="rect">
            <a:avLst/>
          </a:prstGeom>
          <a:solidFill>
            <a:schemeClr val="accent1">
              <a:lumMod val="20000"/>
              <a:lumOff val="80000"/>
            </a:schemeClr>
          </a:solidFill>
        </p:spPr>
        <p:txBody>
          <a:bodyPr wrap="none" rtlCol="0">
            <a:spAutoFit/>
          </a:bodyPr>
          <a:lstStyle/>
          <a:p>
            <a:r>
              <a:rPr lang="en-GB" sz="2400" u="sng" dirty="0" smtClean="0"/>
              <a:t>Impact? </a:t>
            </a:r>
          </a:p>
          <a:p>
            <a:r>
              <a:rPr lang="en-GB" sz="2400" dirty="0" smtClean="0"/>
              <a:t>Happy, proud, successful, articulate and amazing children!</a:t>
            </a:r>
            <a:endParaRPr lang="en-GB"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2835572"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365104"/>
            <a:ext cx="2795324"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206287"/>
            <a:ext cx="277627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1840" y="206287"/>
            <a:ext cx="2942086" cy="2646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31840" y="4365104"/>
            <a:ext cx="1884763"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2348880"/>
            <a:ext cx="2698505" cy="2371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5"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08908" y="4476057"/>
            <a:ext cx="3895550" cy="2265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50903" y="2338833"/>
            <a:ext cx="3024336" cy="2381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6"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03848" y="2471813"/>
            <a:ext cx="2435258" cy="2125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136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101"/>
                                        </p:tgtEl>
                                        <p:attrNameLst>
                                          <p:attrName>style.visibility</p:attrName>
                                        </p:attrNameLst>
                                      </p:cBhvr>
                                      <p:to>
                                        <p:strVal val="visible"/>
                                      </p:to>
                                    </p:set>
                                    <p:animEffect transition="in" filter="fade">
                                      <p:cBhvr>
                                        <p:cTn id="14" dur="1000"/>
                                        <p:tgtEl>
                                          <p:spTgt spid="4101"/>
                                        </p:tgtEl>
                                      </p:cBhvr>
                                    </p:animEffect>
                                    <p:anim calcmode="lin" valueType="num">
                                      <p:cBhvr>
                                        <p:cTn id="15" dur="1000" fill="hold"/>
                                        <p:tgtEl>
                                          <p:spTgt spid="4101"/>
                                        </p:tgtEl>
                                        <p:attrNameLst>
                                          <p:attrName>ppt_x</p:attrName>
                                        </p:attrNameLst>
                                      </p:cBhvr>
                                      <p:tavLst>
                                        <p:tav tm="0">
                                          <p:val>
                                            <p:strVal val="#ppt_x"/>
                                          </p:val>
                                        </p:tav>
                                        <p:tav tm="100000">
                                          <p:val>
                                            <p:strVal val="#ppt_x"/>
                                          </p:val>
                                        </p:tav>
                                      </p:tavLst>
                                    </p:anim>
                                    <p:anim calcmode="lin" valueType="num">
                                      <p:cBhvr>
                                        <p:cTn id="16" dur="1000" fill="hold"/>
                                        <p:tgtEl>
                                          <p:spTgt spid="410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100"/>
                                        </p:tgtEl>
                                        <p:attrNameLst>
                                          <p:attrName>style.visibility</p:attrName>
                                        </p:attrNameLst>
                                      </p:cBhvr>
                                      <p:to>
                                        <p:strVal val="visible"/>
                                      </p:to>
                                    </p:set>
                                    <p:animEffect transition="in" filter="fade">
                                      <p:cBhvr>
                                        <p:cTn id="21" dur="1000"/>
                                        <p:tgtEl>
                                          <p:spTgt spid="4100"/>
                                        </p:tgtEl>
                                      </p:cBhvr>
                                    </p:animEffect>
                                    <p:anim calcmode="lin" valueType="num">
                                      <p:cBhvr>
                                        <p:cTn id="22" dur="1000" fill="hold"/>
                                        <p:tgtEl>
                                          <p:spTgt spid="4100"/>
                                        </p:tgtEl>
                                        <p:attrNameLst>
                                          <p:attrName>ppt_x</p:attrName>
                                        </p:attrNameLst>
                                      </p:cBhvr>
                                      <p:tavLst>
                                        <p:tav tm="0">
                                          <p:val>
                                            <p:strVal val="#ppt_x"/>
                                          </p:val>
                                        </p:tav>
                                        <p:tav tm="100000">
                                          <p:val>
                                            <p:strVal val="#ppt_x"/>
                                          </p:val>
                                        </p:tav>
                                      </p:tavLst>
                                    </p:anim>
                                    <p:anim calcmode="lin" valueType="num">
                                      <p:cBhvr>
                                        <p:cTn id="23"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099"/>
                                        </p:tgtEl>
                                        <p:attrNameLst>
                                          <p:attrName>style.visibility</p:attrName>
                                        </p:attrNameLst>
                                      </p:cBhvr>
                                      <p:to>
                                        <p:strVal val="visible"/>
                                      </p:to>
                                    </p:set>
                                    <p:animEffect transition="in" filter="fade">
                                      <p:cBhvr>
                                        <p:cTn id="28" dur="1000"/>
                                        <p:tgtEl>
                                          <p:spTgt spid="4099"/>
                                        </p:tgtEl>
                                      </p:cBhvr>
                                    </p:animEffect>
                                    <p:anim calcmode="lin" valueType="num">
                                      <p:cBhvr>
                                        <p:cTn id="29" dur="1000" fill="hold"/>
                                        <p:tgtEl>
                                          <p:spTgt spid="4099"/>
                                        </p:tgtEl>
                                        <p:attrNameLst>
                                          <p:attrName>ppt_x</p:attrName>
                                        </p:attrNameLst>
                                      </p:cBhvr>
                                      <p:tavLst>
                                        <p:tav tm="0">
                                          <p:val>
                                            <p:strVal val="#ppt_x"/>
                                          </p:val>
                                        </p:tav>
                                        <p:tav tm="100000">
                                          <p:val>
                                            <p:strVal val="#ppt_x"/>
                                          </p:val>
                                        </p:tav>
                                      </p:tavLst>
                                    </p:anim>
                                    <p:anim calcmode="lin" valueType="num">
                                      <p:cBhvr>
                                        <p:cTn id="30"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102"/>
                                        </p:tgtEl>
                                        <p:attrNameLst>
                                          <p:attrName>style.visibility</p:attrName>
                                        </p:attrNameLst>
                                      </p:cBhvr>
                                      <p:to>
                                        <p:strVal val="visible"/>
                                      </p:to>
                                    </p:set>
                                    <p:animEffect transition="in" filter="fade">
                                      <p:cBhvr>
                                        <p:cTn id="35" dur="1000"/>
                                        <p:tgtEl>
                                          <p:spTgt spid="4102"/>
                                        </p:tgtEl>
                                      </p:cBhvr>
                                    </p:animEffect>
                                    <p:anim calcmode="lin" valueType="num">
                                      <p:cBhvr>
                                        <p:cTn id="36" dur="1000" fill="hold"/>
                                        <p:tgtEl>
                                          <p:spTgt spid="4102"/>
                                        </p:tgtEl>
                                        <p:attrNameLst>
                                          <p:attrName>ppt_x</p:attrName>
                                        </p:attrNameLst>
                                      </p:cBhvr>
                                      <p:tavLst>
                                        <p:tav tm="0">
                                          <p:val>
                                            <p:strVal val="#ppt_x"/>
                                          </p:val>
                                        </p:tav>
                                        <p:tav tm="100000">
                                          <p:val>
                                            <p:strVal val="#ppt_x"/>
                                          </p:val>
                                        </p:tav>
                                      </p:tavLst>
                                    </p:anim>
                                    <p:anim calcmode="lin" valueType="num">
                                      <p:cBhvr>
                                        <p:cTn id="37"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105"/>
                                        </p:tgtEl>
                                        <p:attrNameLst>
                                          <p:attrName>style.visibility</p:attrName>
                                        </p:attrNameLst>
                                      </p:cBhvr>
                                      <p:to>
                                        <p:strVal val="visible"/>
                                      </p:to>
                                    </p:set>
                                    <p:animEffect transition="in" filter="fade">
                                      <p:cBhvr>
                                        <p:cTn id="42" dur="1000"/>
                                        <p:tgtEl>
                                          <p:spTgt spid="4105"/>
                                        </p:tgtEl>
                                      </p:cBhvr>
                                    </p:animEffect>
                                    <p:anim calcmode="lin" valueType="num">
                                      <p:cBhvr>
                                        <p:cTn id="43" dur="1000" fill="hold"/>
                                        <p:tgtEl>
                                          <p:spTgt spid="4105"/>
                                        </p:tgtEl>
                                        <p:attrNameLst>
                                          <p:attrName>ppt_x</p:attrName>
                                        </p:attrNameLst>
                                      </p:cBhvr>
                                      <p:tavLst>
                                        <p:tav tm="0">
                                          <p:val>
                                            <p:strVal val="#ppt_x"/>
                                          </p:val>
                                        </p:tav>
                                        <p:tav tm="100000">
                                          <p:val>
                                            <p:strVal val="#ppt_x"/>
                                          </p:val>
                                        </p:tav>
                                      </p:tavLst>
                                    </p:anim>
                                    <p:anim calcmode="lin" valueType="num">
                                      <p:cBhvr>
                                        <p:cTn id="44" dur="1000" fill="hold"/>
                                        <p:tgtEl>
                                          <p:spTgt spid="4105"/>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103"/>
                                        </p:tgtEl>
                                        <p:attrNameLst>
                                          <p:attrName>style.visibility</p:attrName>
                                        </p:attrNameLst>
                                      </p:cBhvr>
                                      <p:to>
                                        <p:strVal val="visible"/>
                                      </p:to>
                                    </p:set>
                                    <p:animEffect transition="in" filter="fade">
                                      <p:cBhvr>
                                        <p:cTn id="49" dur="1000"/>
                                        <p:tgtEl>
                                          <p:spTgt spid="4103"/>
                                        </p:tgtEl>
                                      </p:cBhvr>
                                    </p:animEffect>
                                    <p:anim calcmode="lin" valueType="num">
                                      <p:cBhvr>
                                        <p:cTn id="50" dur="1000" fill="hold"/>
                                        <p:tgtEl>
                                          <p:spTgt spid="4103"/>
                                        </p:tgtEl>
                                        <p:attrNameLst>
                                          <p:attrName>ppt_x</p:attrName>
                                        </p:attrNameLst>
                                      </p:cBhvr>
                                      <p:tavLst>
                                        <p:tav tm="0">
                                          <p:val>
                                            <p:strVal val="#ppt_x"/>
                                          </p:val>
                                        </p:tav>
                                        <p:tav tm="100000">
                                          <p:val>
                                            <p:strVal val="#ppt_x"/>
                                          </p:val>
                                        </p:tav>
                                      </p:tavLst>
                                    </p:anim>
                                    <p:anim calcmode="lin" valueType="num">
                                      <p:cBhvr>
                                        <p:cTn id="51" dur="1000" fill="hold"/>
                                        <p:tgtEl>
                                          <p:spTgt spid="4103"/>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106"/>
                                        </p:tgtEl>
                                        <p:attrNameLst>
                                          <p:attrName>style.visibility</p:attrName>
                                        </p:attrNameLst>
                                      </p:cBhvr>
                                      <p:to>
                                        <p:strVal val="visible"/>
                                      </p:to>
                                    </p:set>
                                    <p:animEffect transition="in" filter="fade">
                                      <p:cBhvr>
                                        <p:cTn id="56" dur="1000"/>
                                        <p:tgtEl>
                                          <p:spTgt spid="4106"/>
                                        </p:tgtEl>
                                      </p:cBhvr>
                                    </p:animEffect>
                                    <p:anim calcmode="lin" valueType="num">
                                      <p:cBhvr>
                                        <p:cTn id="57" dur="1000" fill="hold"/>
                                        <p:tgtEl>
                                          <p:spTgt spid="4106"/>
                                        </p:tgtEl>
                                        <p:attrNameLst>
                                          <p:attrName>ppt_x</p:attrName>
                                        </p:attrNameLst>
                                      </p:cBhvr>
                                      <p:tavLst>
                                        <p:tav tm="0">
                                          <p:val>
                                            <p:strVal val="#ppt_x"/>
                                          </p:val>
                                        </p:tav>
                                        <p:tav tm="100000">
                                          <p:val>
                                            <p:strVal val="#ppt_x"/>
                                          </p:val>
                                        </p:tav>
                                      </p:tavLst>
                                    </p:anim>
                                    <p:anim calcmode="lin" valueType="num">
                                      <p:cBhvr>
                                        <p:cTn id="58" dur="1000" fill="hold"/>
                                        <p:tgtEl>
                                          <p:spTgt spid="410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104"/>
                                        </p:tgtEl>
                                        <p:attrNameLst>
                                          <p:attrName>style.visibility</p:attrName>
                                        </p:attrNameLst>
                                      </p:cBhvr>
                                      <p:to>
                                        <p:strVal val="visible"/>
                                      </p:to>
                                    </p:set>
                                    <p:animEffect transition="in" filter="fade">
                                      <p:cBhvr>
                                        <p:cTn id="63" dur="1000"/>
                                        <p:tgtEl>
                                          <p:spTgt spid="4104"/>
                                        </p:tgtEl>
                                      </p:cBhvr>
                                    </p:animEffect>
                                    <p:anim calcmode="lin" valueType="num">
                                      <p:cBhvr>
                                        <p:cTn id="64" dur="1000" fill="hold"/>
                                        <p:tgtEl>
                                          <p:spTgt spid="4104"/>
                                        </p:tgtEl>
                                        <p:attrNameLst>
                                          <p:attrName>ppt_x</p:attrName>
                                        </p:attrNameLst>
                                      </p:cBhvr>
                                      <p:tavLst>
                                        <p:tav tm="0">
                                          <p:val>
                                            <p:strVal val="#ppt_x"/>
                                          </p:val>
                                        </p:tav>
                                        <p:tav tm="100000">
                                          <p:val>
                                            <p:strVal val="#ppt_x"/>
                                          </p:val>
                                        </p:tav>
                                      </p:tavLst>
                                    </p:anim>
                                    <p:anim calcmode="lin" valueType="num">
                                      <p:cBhvr>
                                        <p:cTn id="65" dur="1000" fill="hold"/>
                                        <p:tgtEl>
                                          <p:spTgt spid="41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908720"/>
            <a:ext cx="8493292" cy="1754326"/>
          </a:xfrm>
          <a:prstGeom prst="rect">
            <a:avLst/>
          </a:prstGeom>
        </p:spPr>
        <p:txBody>
          <a:bodyPr wrap="square">
            <a:spAutoFit/>
          </a:bodyPr>
          <a:lstStyle/>
          <a:p>
            <a:pPr marL="285750" indent="-285750">
              <a:buFont typeface="Arial" pitchFamily="34" charset="0"/>
              <a:buChar char="•"/>
            </a:pPr>
            <a:r>
              <a:rPr lang="en-GB" dirty="0" smtClean="0"/>
              <a:t>Teaching </a:t>
            </a:r>
            <a:r>
              <a:rPr lang="en-GB" dirty="0"/>
              <a:t>and learning at Stanburn is approached systematically and all pupils are given the tools they need and opportunities to ‘Believe, Achieve, Succeed’. In order to do this, it is essential that learning is </a:t>
            </a:r>
            <a:r>
              <a:rPr lang="en-GB" dirty="0" smtClean="0"/>
              <a:t>aspirational.</a:t>
            </a:r>
          </a:p>
          <a:p>
            <a:pPr marL="285750" indent="-285750">
              <a:buFont typeface="Arial" pitchFamily="34" charset="0"/>
              <a:buChar char="•"/>
            </a:pPr>
            <a:r>
              <a:rPr lang="en-GB" b="1" dirty="0" smtClean="0"/>
              <a:t>Guidance </a:t>
            </a:r>
            <a:r>
              <a:rPr lang="en-GB" b="1" dirty="0"/>
              <a:t>and Expectation </a:t>
            </a:r>
            <a:r>
              <a:rPr lang="en-GB" dirty="0"/>
              <a:t>documents are available for each subject which clearly outlines the way that subject should be planned for, resourced, delivered and assessed. </a:t>
            </a:r>
            <a:endParaRPr lang="en-GB" dirty="0" smtClean="0"/>
          </a:p>
        </p:txBody>
      </p:sp>
      <p:sp>
        <p:nvSpPr>
          <p:cNvPr id="5" name="Rectangle 4"/>
          <p:cNvSpPr/>
          <p:nvPr/>
        </p:nvSpPr>
        <p:spPr>
          <a:xfrm>
            <a:off x="1331640" y="283972"/>
            <a:ext cx="6683240" cy="461665"/>
          </a:xfrm>
          <a:prstGeom prst="rect">
            <a:avLst/>
          </a:prstGeom>
          <a:solidFill>
            <a:schemeClr val="accent1">
              <a:lumMod val="20000"/>
              <a:lumOff val="80000"/>
            </a:schemeClr>
          </a:solidFill>
        </p:spPr>
        <p:txBody>
          <a:bodyPr wrap="none">
            <a:spAutoFit/>
          </a:bodyPr>
          <a:lstStyle/>
          <a:p>
            <a:pPr lvl="0"/>
            <a:r>
              <a:rPr lang="en-GB" sz="2400" u="sng" dirty="0"/>
              <a:t>Pedagogical approach </a:t>
            </a:r>
            <a:r>
              <a:rPr lang="en-GB" sz="2400" u="sng" dirty="0" smtClean="0"/>
              <a:t>and Quality of Education</a:t>
            </a:r>
            <a:endParaRPr lang="en-GB" sz="24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140968"/>
            <a:ext cx="2836565" cy="31398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2773833"/>
            <a:ext cx="2669078" cy="32474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b="24401"/>
          <a:stretch/>
        </p:blipFill>
        <p:spPr bwMode="auto">
          <a:xfrm>
            <a:off x="8100393" y="2420888"/>
            <a:ext cx="923924" cy="42484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868144" y="2996952"/>
            <a:ext cx="2232249" cy="2585323"/>
          </a:xfrm>
          <a:prstGeom prst="rect">
            <a:avLst/>
          </a:prstGeom>
        </p:spPr>
        <p:txBody>
          <a:bodyPr wrap="square">
            <a:spAutoFit/>
          </a:bodyPr>
          <a:lstStyle/>
          <a:p>
            <a:pPr algn="ctr"/>
            <a:r>
              <a:rPr lang="en-GB" dirty="0"/>
              <a:t>Regular </a:t>
            </a:r>
            <a:r>
              <a:rPr lang="en-GB" b="1" dirty="0"/>
              <a:t>monitoring</a:t>
            </a:r>
            <a:r>
              <a:rPr lang="en-GB" dirty="0"/>
              <a:t> (weekly) takes place across the curriculum with strengths and next steps shared with staff at the end of each monitoring cycle. </a:t>
            </a:r>
          </a:p>
        </p:txBody>
      </p:sp>
    </p:spTree>
    <p:extLst>
      <p:ext uri="{BB962C8B-B14F-4D97-AF65-F5344CB8AC3E}">
        <p14:creationId xmlns:p14="http://schemas.microsoft.com/office/powerpoint/2010/main" val="184009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3"/>
                                        </p:tgtEl>
                                        <p:attrNameLst>
                                          <p:attrName>style.visibility</p:attrName>
                                        </p:attrNameLst>
                                      </p:cBhvr>
                                      <p:to>
                                        <p:strVal val="visible"/>
                                      </p:to>
                                    </p:set>
                                    <p:animEffect transition="in" filter="fade">
                                      <p:cBhvr>
                                        <p:cTn id="14" dur="1000"/>
                                        <p:tgtEl>
                                          <p:spTgt spid="5123"/>
                                        </p:tgtEl>
                                      </p:cBhvr>
                                    </p:animEffect>
                                    <p:anim calcmode="lin" valueType="num">
                                      <p:cBhvr>
                                        <p:cTn id="15" dur="1000" fill="hold"/>
                                        <p:tgtEl>
                                          <p:spTgt spid="5123"/>
                                        </p:tgtEl>
                                        <p:attrNameLst>
                                          <p:attrName>ppt_x</p:attrName>
                                        </p:attrNameLst>
                                      </p:cBhvr>
                                      <p:tavLst>
                                        <p:tav tm="0">
                                          <p:val>
                                            <p:strVal val="#ppt_x"/>
                                          </p:val>
                                        </p:tav>
                                        <p:tav tm="100000">
                                          <p:val>
                                            <p:strVal val="#ppt_x"/>
                                          </p:val>
                                        </p:tav>
                                      </p:tavLst>
                                    </p:anim>
                                    <p:anim calcmode="lin" valueType="num">
                                      <p:cBhvr>
                                        <p:cTn id="16"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24"/>
                                        </p:tgtEl>
                                        <p:attrNameLst>
                                          <p:attrName>style.visibility</p:attrName>
                                        </p:attrNameLst>
                                      </p:cBhvr>
                                      <p:to>
                                        <p:strVal val="visible"/>
                                      </p:to>
                                    </p:set>
                                    <p:animEffect transition="in" filter="fade">
                                      <p:cBhvr>
                                        <p:cTn id="26" dur="1000"/>
                                        <p:tgtEl>
                                          <p:spTgt spid="5124"/>
                                        </p:tgtEl>
                                      </p:cBhvr>
                                    </p:animEffect>
                                    <p:anim calcmode="lin" valueType="num">
                                      <p:cBhvr>
                                        <p:cTn id="27" dur="1000" fill="hold"/>
                                        <p:tgtEl>
                                          <p:spTgt spid="5124"/>
                                        </p:tgtEl>
                                        <p:attrNameLst>
                                          <p:attrName>ppt_x</p:attrName>
                                        </p:attrNameLst>
                                      </p:cBhvr>
                                      <p:tavLst>
                                        <p:tav tm="0">
                                          <p:val>
                                            <p:strVal val="#ppt_x"/>
                                          </p:val>
                                        </p:tav>
                                        <p:tav tm="100000">
                                          <p:val>
                                            <p:strVal val="#ppt_x"/>
                                          </p:val>
                                        </p:tav>
                                      </p:tavLst>
                                    </p:anim>
                                    <p:anim calcmode="lin" valueType="num">
                                      <p:cBhvr>
                                        <p:cTn id="28"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12" y="4437112"/>
            <a:ext cx="4301233" cy="2308324"/>
          </a:xfrm>
          <a:prstGeom prst="rect">
            <a:avLst/>
          </a:prstGeom>
          <a:solidFill>
            <a:schemeClr val="accent5">
              <a:lumMod val="20000"/>
              <a:lumOff val="80000"/>
            </a:schemeClr>
          </a:solidFill>
        </p:spPr>
        <p:txBody>
          <a:bodyPr wrap="square">
            <a:spAutoFit/>
          </a:bodyPr>
          <a:lstStyle/>
          <a:p>
            <a:r>
              <a:rPr lang="en-GB" i="1" u="sng" dirty="0" smtClean="0"/>
              <a:t>Subject Leaders</a:t>
            </a:r>
          </a:p>
          <a:p>
            <a:r>
              <a:rPr lang="en-GB" dirty="0" smtClean="0"/>
              <a:t>Subject </a:t>
            </a:r>
            <a:r>
              <a:rPr lang="en-GB" dirty="0"/>
              <a:t>CPDs are planned based on upcoming priorities following monitoring visits and each term there are also sessions linked to our school improvement priorities e.g. Adaptive Teaching, TA deployment, Curriculum EDI. </a:t>
            </a:r>
            <a:endParaRPr lang="en-GB" dirty="0" smtClean="0"/>
          </a:p>
        </p:txBody>
      </p:sp>
      <p:sp>
        <p:nvSpPr>
          <p:cNvPr id="5" name="Rectangle 4"/>
          <p:cNvSpPr/>
          <p:nvPr/>
        </p:nvSpPr>
        <p:spPr>
          <a:xfrm>
            <a:off x="819876" y="260648"/>
            <a:ext cx="7632848" cy="461665"/>
          </a:xfrm>
          <a:prstGeom prst="rect">
            <a:avLst/>
          </a:prstGeom>
          <a:solidFill>
            <a:schemeClr val="accent1">
              <a:lumMod val="20000"/>
              <a:lumOff val="80000"/>
            </a:schemeClr>
          </a:solidFill>
        </p:spPr>
        <p:txBody>
          <a:bodyPr wrap="square">
            <a:spAutoFit/>
          </a:bodyPr>
          <a:lstStyle/>
          <a:p>
            <a:pPr lvl="0" algn="ctr"/>
            <a:r>
              <a:rPr lang="en-GB" sz="2400" u="sng" dirty="0"/>
              <a:t>Teacher development, CPD, professional learning</a:t>
            </a:r>
            <a:endParaRPr lang="en-GB" sz="2400"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4387244"/>
            <a:ext cx="4303017" cy="23214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652120" y="2805349"/>
            <a:ext cx="3168352" cy="1477328"/>
          </a:xfrm>
          <a:prstGeom prst="rect">
            <a:avLst/>
          </a:prstGeom>
          <a:solidFill>
            <a:schemeClr val="accent6">
              <a:lumMod val="20000"/>
              <a:lumOff val="80000"/>
            </a:schemeClr>
          </a:solidFill>
        </p:spPr>
        <p:txBody>
          <a:bodyPr wrap="square">
            <a:spAutoFit/>
          </a:bodyPr>
          <a:lstStyle/>
          <a:p>
            <a:r>
              <a:rPr lang="en-GB" i="1" u="sng" dirty="0" smtClean="0"/>
              <a:t>Support Staff</a:t>
            </a:r>
          </a:p>
          <a:p>
            <a:r>
              <a:rPr lang="en-GB" dirty="0" smtClean="0"/>
              <a:t>TAs </a:t>
            </a:r>
            <a:r>
              <a:rPr lang="en-GB" dirty="0"/>
              <a:t>also have their own bespoke development cycle which was created following staff feedback and needs. </a:t>
            </a:r>
          </a:p>
        </p:txBody>
      </p:sp>
      <p:sp>
        <p:nvSpPr>
          <p:cNvPr id="7" name="Rectangle 6"/>
          <p:cNvSpPr/>
          <p:nvPr/>
        </p:nvSpPr>
        <p:spPr>
          <a:xfrm>
            <a:off x="196912" y="2780928"/>
            <a:ext cx="5153586" cy="1477328"/>
          </a:xfrm>
          <a:prstGeom prst="rect">
            <a:avLst/>
          </a:prstGeom>
          <a:solidFill>
            <a:schemeClr val="accent3">
              <a:lumMod val="20000"/>
              <a:lumOff val="80000"/>
            </a:schemeClr>
          </a:solidFill>
        </p:spPr>
        <p:txBody>
          <a:bodyPr wrap="square">
            <a:spAutoFit/>
          </a:bodyPr>
          <a:lstStyle/>
          <a:p>
            <a:r>
              <a:rPr lang="en-GB" i="1" u="sng" dirty="0" smtClean="0"/>
              <a:t>ECTs</a:t>
            </a:r>
          </a:p>
          <a:p>
            <a:r>
              <a:rPr lang="en-GB" dirty="0" smtClean="0"/>
              <a:t>ECTs </a:t>
            </a:r>
            <a:r>
              <a:rPr lang="en-GB" dirty="0"/>
              <a:t>are also given an additional 10% non-contact time in order for them to access development materials and meet with their mentors weekly. </a:t>
            </a:r>
          </a:p>
        </p:txBody>
      </p:sp>
      <p:sp>
        <p:nvSpPr>
          <p:cNvPr id="8" name="Rectangle 7"/>
          <p:cNvSpPr/>
          <p:nvPr/>
        </p:nvSpPr>
        <p:spPr>
          <a:xfrm>
            <a:off x="3880724" y="1207047"/>
            <a:ext cx="4572000" cy="1200329"/>
          </a:xfrm>
          <a:prstGeom prst="rect">
            <a:avLst/>
          </a:prstGeom>
          <a:solidFill>
            <a:schemeClr val="accent4">
              <a:lumMod val="20000"/>
              <a:lumOff val="80000"/>
            </a:schemeClr>
          </a:solidFill>
        </p:spPr>
        <p:txBody>
          <a:bodyPr>
            <a:spAutoFit/>
          </a:bodyPr>
          <a:lstStyle/>
          <a:p>
            <a:r>
              <a:rPr lang="en-GB" i="1" u="sng" dirty="0" smtClean="0"/>
              <a:t>Teachers</a:t>
            </a:r>
          </a:p>
          <a:p>
            <a:r>
              <a:rPr lang="en-GB" dirty="0" smtClean="0"/>
              <a:t>Teacher </a:t>
            </a:r>
            <a:r>
              <a:rPr lang="en-GB" dirty="0"/>
              <a:t>professional development is carefully thought out and outlined on our school improvement calendar. </a:t>
            </a:r>
          </a:p>
        </p:txBody>
      </p:sp>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908720"/>
            <a:ext cx="3201169" cy="1793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275228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9876" y="260648"/>
            <a:ext cx="7632848" cy="461665"/>
          </a:xfrm>
          <a:prstGeom prst="rect">
            <a:avLst/>
          </a:prstGeom>
          <a:solidFill>
            <a:schemeClr val="accent1">
              <a:lumMod val="20000"/>
              <a:lumOff val="80000"/>
            </a:schemeClr>
          </a:solidFill>
        </p:spPr>
        <p:txBody>
          <a:bodyPr wrap="square">
            <a:spAutoFit/>
          </a:bodyPr>
          <a:lstStyle/>
          <a:p>
            <a:pPr lvl="0" algn="ctr"/>
            <a:r>
              <a:rPr lang="en-GB" sz="2400" u="sng" dirty="0" smtClean="0"/>
              <a:t>Assessment – What does this look like at Stanburn?</a:t>
            </a:r>
            <a:endParaRPr lang="en-GB" sz="2400" u="sng" dirty="0"/>
          </a:p>
        </p:txBody>
      </p:sp>
      <p:sp>
        <p:nvSpPr>
          <p:cNvPr id="5" name="TextBox 4"/>
          <p:cNvSpPr txBox="1"/>
          <p:nvPr/>
        </p:nvSpPr>
        <p:spPr>
          <a:xfrm>
            <a:off x="323528" y="1052736"/>
            <a:ext cx="8424936" cy="1754326"/>
          </a:xfrm>
          <a:prstGeom prst="rect">
            <a:avLst/>
          </a:prstGeom>
          <a:noFill/>
        </p:spPr>
        <p:txBody>
          <a:bodyPr wrap="square" rtlCol="0">
            <a:spAutoFit/>
          </a:bodyPr>
          <a:lstStyle/>
          <a:p>
            <a:pPr marL="285750" indent="-285750">
              <a:buFont typeface="Arial" pitchFamily="34" charset="0"/>
              <a:buChar char="•"/>
            </a:pPr>
            <a:r>
              <a:rPr lang="en-GB" dirty="0" smtClean="0"/>
              <a:t>In the </a:t>
            </a:r>
            <a:r>
              <a:rPr lang="en-GB" dirty="0"/>
              <a:t>moment marking is used across the school to give pupils instant feedback on their learning. Teachers provide feedback to pupils using </a:t>
            </a:r>
            <a:r>
              <a:rPr lang="en-GB" dirty="0">
                <a:solidFill>
                  <a:srgbClr val="CC00CC"/>
                </a:solidFill>
              </a:rPr>
              <a:t>pink </a:t>
            </a:r>
            <a:r>
              <a:rPr lang="en-GB" dirty="0" smtClean="0">
                <a:solidFill>
                  <a:srgbClr val="CC00CC"/>
                </a:solidFill>
              </a:rPr>
              <a:t>pen </a:t>
            </a:r>
            <a:r>
              <a:rPr lang="en-GB" dirty="0"/>
              <a:t>and pupils self-assess or edit their work using </a:t>
            </a:r>
            <a:r>
              <a:rPr lang="en-GB" dirty="0">
                <a:solidFill>
                  <a:srgbClr val="00B0F0"/>
                </a:solidFill>
              </a:rPr>
              <a:t>blue pen</a:t>
            </a:r>
            <a:r>
              <a:rPr lang="en-GB" dirty="0"/>
              <a:t>. </a:t>
            </a:r>
            <a:endParaRPr lang="en-GB" dirty="0" smtClean="0"/>
          </a:p>
          <a:p>
            <a:pPr marL="285750" indent="-285750">
              <a:buFont typeface="Arial" pitchFamily="34" charset="0"/>
              <a:buChar char="•"/>
            </a:pPr>
            <a:r>
              <a:rPr lang="en-GB" dirty="0" smtClean="0"/>
              <a:t>Writing </a:t>
            </a:r>
            <a:r>
              <a:rPr lang="en-GB" dirty="0"/>
              <a:t>conferencing (structured conversations with pupils about their written work) is also used as a tool to give instant feedback and model to pupils how to edit and improve their work independently. </a:t>
            </a:r>
            <a:endParaRPr lang="en-GB" dirty="0" smtClean="0"/>
          </a:p>
        </p:txBody>
      </p:sp>
      <p:sp>
        <p:nvSpPr>
          <p:cNvPr id="6" name="Rectangle 5"/>
          <p:cNvSpPr/>
          <p:nvPr/>
        </p:nvSpPr>
        <p:spPr>
          <a:xfrm>
            <a:off x="340768" y="3068960"/>
            <a:ext cx="7975647" cy="1200329"/>
          </a:xfrm>
          <a:prstGeom prst="rect">
            <a:avLst/>
          </a:prstGeom>
        </p:spPr>
        <p:txBody>
          <a:bodyPr wrap="square">
            <a:spAutoFit/>
          </a:bodyPr>
          <a:lstStyle/>
          <a:p>
            <a:pPr marL="285750" indent="-285750">
              <a:buFont typeface="Arial" pitchFamily="34" charset="0"/>
              <a:buChar char="•"/>
            </a:pPr>
            <a:r>
              <a:rPr lang="en-GB" dirty="0"/>
              <a:t>DTTR (diagnose, therapy, test, revisit) is also used across the school linked to our </a:t>
            </a:r>
            <a:r>
              <a:rPr lang="en-GB" dirty="0" err="1"/>
              <a:t>PiXL</a:t>
            </a:r>
            <a:r>
              <a:rPr lang="en-GB" dirty="0"/>
              <a:t> assessment cycle. QLAs (question level analysis) and data wisdom is used to inform interventions, adapt planning, close gaps in learning and ensure </a:t>
            </a:r>
            <a:r>
              <a:rPr lang="en-GB" b="1" dirty="0"/>
              <a:t>all</a:t>
            </a:r>
            <a:r>
              <a:rPr lang="en-GB" dirty="0"/>
              <a:t> pupils achieve their potential. </a:t>
            </a: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5180560"/>
            <a:ext cx="4838735" cy="12242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1979712" y="4253062"/>
            <a:ext cx="1080120" cy="7601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717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4303585"/>
            <a:ext cx="5796136" cy="477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4796" y="4874637"/>
            <a:ext cx="3572979" cy="18361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5154796" y="5589240"/>
            <a:ext cx="1145396" cy="203449"/>
          </a:xfrm>
          <a:prstGeom prst="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5969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fade">
                                      <p:cBhvr>
                                        <p:cTn id="12" dur="1000"/>
                                        <p:tgtEl>
                                          <p:spTgt spid="7171"/>
                                        </p:tgtEl>
                                      </p:cBhvr>
                                    </p:animEffect>
                                    <p:anim calcmode="lin" valueType="num">
                                      <p:cBhvr>
                                        <p:cTn id="13" dur="1000" fill="hold"/>
                                        <p:tgtEl>
                                          <p:spTgt spid="7171"/>
                                        </p:tgtEl>
                                        <p:attrNameLst>
                                          <p:attrName>ppt_x</p:attrName>
                                        </p:attrNameLst>
                                      </p:cBhvr>
                                      <p:tavLst>
                                        <p:tav tm="0">
                                          <p:val>
                                            <p:strVal val="#ppt_x"/>
                                          </p:val>
                                        </p:tav>
                                        <p:tav tm="100000">
                                          <p:val>
                                            <p:strVal val="#ppt_x"/>
                                          </p:val>
                                        </p:tav>
                                      </p:tavLst>
                                    </p:anim>
                                    <p:anim calcmode="lin" valueType="num">
                                      <p:cBhvr>
                                        <p:cTn id="14" dur="1000" fill="hold"/>
                                        <p:tgtEl>
                                          <p:spTgt spid="717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173"/>
                                        </p:tgtEl>
                                        <p:attrNameLst>
                                          <p:attrName>style.visibility</p:attrName>
                                        </p:attrNameLst>
                                      </p:cBhvr>
                                      <p:to>
                                        <p:strVal val="visible"/>
                                      </p:to>
                                    </p:set>
                                    <p:animEffect transition="in" filter="fade">
                                      <p:cBhvr>
                                        <p:cTn id="19" dur="1000"/>
                                        <p:tgtEl>
                                          <p:spTgt spid="7173"/>
                                        </p:tgtEl>
                                      </p:cBhvr>
                                    </p:animEffect>
                                    <p:anim calcmode="lin" valueType="num">
                                      <p:cBhvr>
                                        <p:cTn id="20" dur="1000" fill="hold"/>
                                        <p:tgtEl>
                                          <p:spTgt spid="7173"/>
                                        </p:tgtEl>
                                        <p:attrNameLst>
                                          <p:attrName>ppt_x</p:attrName>
                                        </p:attrNameLst>
                                      </p:cBhvr>
                                      <p:tavLst>
                                        <p:tav tm="0">
                                          <p:val>
                                            <p:strVal val="#ppt_x"/>
                                          </p:val>
                                        </p:tav>
                                        <p:tav tm="100000">
                                          <p:val>
                                            <p:strVal val="#ppt_x"/>
                                          </p:val>
                                        </p:tav>
                                      </p:tavLst>
                                    </p:anim>
                                    <p:anim calcmode="lin" valueType="num">
                                      <p:cBhvr>
                                        <p:cTn id="21" dur="1000" fill="hold"/>
                                        <p:tgtEl>
                                          <p:spTgt spid="7173"/>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7174"/>
                                        </p:tgtEl>
                                        <p:attrNameLst>
                                          <p:attrName>style.visibility</p:attrName>
                                        </p:attrNameLst>
                                      </p:cBhvr>
                                      <p:to>
                                        <p:strVal val="visible"/>
                                      </p:to>
                                    </p:set>
                                    <p:animEffect transition="in" filter="fade">
                                      <p:cBhvr>
                                        <p:cTn id="24" dur="1000"/>
                                        <p:tgtEl>
                                          <p:spTgt spid="7174"/>
                                        </p:tgtEl>
                                      </p:cBhvr>
                                    </p:animEffect>
                                    <p:anim calcmode="lin" valueType="num">
                                      <p:cBhvr>
                                        <p:cTn id="25" dur="1000" fill="hold"/>
                                        <p:tgtEl>
                                          <p:spTgt spid="7174"/>
                                        </p:tgtEl>
                                        <p:attrNameLst>
                                          <p:attrName>ppt_x</p:attrName>
                                        </p:attrNameLst>
                                      </p:cBhvr>
                                      <p:tavLst>
                                        <p:tav tm="0">
                                          <p:val>
                                            <p:strVal val="#ppt_x"/>
                                          </p:val>
                                        </p:tav>
                                        <p:tav tm="100000">
                                          <p:val>
                                            <p:strVal val="#ppt_x"/>
                                          </p:val>
                                        </p:tav>
                                      </p:tavLst>
                                    </p:anim>
                                    <p:anim calcmode="lin" valueType="num">
                                      <p:cBhvr>
                                        <p:cTn id="26" dur="1000" fill="hold"/>
                                        <p:tgtEl>
                                          <p:spTgt spid="71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268760"/>
            <a:ext cx="8568952" cy="1477328"/>
          </a:xfrm>
          <a:prstGeom prst="rect">
            <a:avLst/>
          </a:prstGeom>
        </p:spPr>
        <p:txBody>
          <a:bodyPr wrap="square">
            <a:spAutoFit/>
          </a:bodyPr>
          <a:lstStyle/>
          <a:p>
            <a:r>
              <a:rPr lang="en-GB" dirty="0" smtClean="0"/>
              <a:t>The </a:t>
            </a:r>
            <a:r>
              <a:rPr lang="en-GB" dirty="0"/>
              <a:t>curriculum focus this academic year is, </a:t>
            </a:r>
            <a:r>
              <a:rPr lang="en-GB" i="1" dirty="0"/>
              <a:t>‘To ensure our curriculum is inclusive and all pupils feel represented.’ </a:t>
            </a:r>
            <a:r>
              <a:rPr lang="en-GB" dirty="0"/>
              <a:t>This is being achieved through updating planning to include characters and stories which represent the pupils at Stanburn whether that be those who are from different cultures or faith or those who are </a:t>
            </a:r>
            <a:r>
              <a:rPr lang="en-GB" dirty="0" err="1" smtClean="0"/>
              <a:t>neuro</a:t>
            </a:r>
            <a:r>
              <a:rPr lang="en-GB" dirty="0" smtClean="0"/>
              <a:t>-diverse.</a:t>
            </a:r>
            <a:endParaRPr lang="en-GB" dirty="0"/>
          </a:p>
        </p:txBody>
      </p:sp>
      <p:sp>
        <p:nvSpPr>
          <p:cNvPr id="5" name="Rectangle 4"/>
          <p:cNvSpPr/>
          <p:nvPr/>
        </p:nvSpPr>
        <p:spPr>
          <a:xfrm>
            <a:off x="158012" y="260648"/>
            <a:ext cx="8856984" cy="461665"/>
          </a:xfrm>
          <a:prstGeom prst="rect">
            <a:avLst/>
          </a:prstGeom>
          <a:solidFill>
            <a:schemeClr val="accent2">
              <a:lumMod val="20000"/>
              <a:lumOff val="80000"/>
            </a:schemeClr>
          </a:solidFill>
        </p:spPr>
        <p:txBody>
          <a:bodyPr wrap="square">
            <a:spAutoFit/>
          </a:bodyPr>
          <a:lstStyle/>
          <a:p>
            <a:pPr lvl="0" algn="ctr"/>
            <a:r>
              <a:rPr lang="en-GB" sz="2400" u="sng" dirty="0"/>
              <a:t>Curriculum evolution </a:t>
            </a:r>
            <a:r>
              <a:rPr lang="en-GB" sz="2400" u="sng" dirty="0" smtClean="0"/>
              <a:t>and </a:t>
            </a:r>
            <a:r>
              <a:rPr lang="en-GB" sz="2400" u="sng" dirty="0"/>
              <a:t>development </a:t>
            </a:r>
            <a:r>
              <a:rPr lang="en-GB" sz="2400" u="sng" dirty="0" smtClean="0"/>
              <a:t>priorities: What next?</a:t>
            </a:r>
            <a:endParaRPr lang="en-GB" sz="2400" dirty="0"/>
          </a:p>
        </p:txBody>
      </p:sp>
      <p:sp>
        <p:nvSpPr>
          <p:cNvPr id="6" name="Rectangle 5"/>
          <p:cNvSpPr/>
          <p:nvPr/>
        </p:nvSpPr>
        <p:spPr>
          <a:xfrm>
            <a:off x="485800" y="908720"/>
            <a:ext cx="7110536" cy="369332"/>
          </a:xfrm>
          <a:prstGeom prst="rect">
            <a:avLst/>
          </a:prstGeom>
        </p:spPr>
        <p:txBody>
          <a:bodyPr wrap="square">
            <a:spAutoFit/>
          </a:bodyPr>
          <a:lstStyle/>
          <a:p>
            <a:r>
              <a:rPr lang="en-GB" dirty="0"/>
              <a:t>Our school development plan consists of 5 key priorities for 25-26.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378" y="2716436"/>
            <a:ext cx="4473855" cy="33733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51520" y="2852936"/>
            <a:ext cx="4089012" cy="1754326"/>
          </a:xfrm>
          <a:prstGeom prst="rect">
            <a:avLst/>
          </a:prstGeom>
        </p:spPr>
        <p:txBody>
          <a:bodyPr wrap="square">
            <a:spAutoFit/>
          </a:bodyPr>
          <a:lstStyle/>
          <a:p>
            <a:pPr fontAlgn="base"/>
            <a:r>
              <a:rPr lang="en-GB" dirty="0"/>
              <a:t>With curriculum structures, progression documents and medium-term planning now established across subjects, our focus has shifted from </a:t>
            </a:r>
            <a:r>
              <a:rPr lang="en-GB" b="1" dirty="0"/>
              <a:t>building the curriculum</a:t>
            </a:r>
            <a:r>
              <a:rPr lang="en-GB" dirty="0"/>
              <a:t> to </a:t>
            </a:r>
            <a:r>
              <a:rPr lang="en-GB" b="1" dirty="0"/>
              <a:t>deepening its impact</a:t>
            </a:r>
            <a:r>
              <a:rPr lang="en-GB" dirty="0"/>
              <a:t>. </a:t>
            </a:r>
          </a:p>
        </p:txBody>
      </p:sp>
      <p:sp>
        <p:nvSpPr>
          <p:cNvPr id="8" name="Rectangle 7"/>
          <p:cNvSpPr/>
          <p:nvPr/>
        </p:nvSpPr>
        <p:spPr>
          <a:xfrm>
            <a:off x="288033" y="4725144"/>
            <a:ext cx="4052500" cy="2585323"/>
          </a:xfrm>
          <a:prstGeom prst="rect">
            <a:avLst/>
          </a:prstGeom>
        </p:spPr>
        <p:txBody>
          <a:bodyPr wrap="square">
            <a:spAutoFit/>
          </a:bodyPr>
          <a:lstStyle/>
          <a:p>
            <a:pPr fontAlgn="base"/>
            <a:r>
              <a:rPr lang="en-GB" dirty="0"/>
              <a:t>This marks a shift from </a:t>
            </a:r>
            <a:r>
              <a:rPr lang="en-GB" b="1" dirty="0"/>
              <a:t>Curriculum as structure</a:t>
            </a:r>
            <a:r>
              <a:rPr lang="en-GB" dirty="0"/>
              <a:t> → </a:t>
            </a:r>
            <a:r>
              <a:rPr lang="en-GB" b="1" dirty="0"/>
              <a:t>Curriculum as experience. </a:t>
            </a:r>
            <a:r>
              <a:rPr lang="en-GB" dirty="0" smtClean="0"/>
              <a:t>We </a:t>
            </a:r>
            <a:r>
              <a:rPr lang="en-GB" dirty="0"/>
              <a:t>are asking not just: </a:t>
            </a:r>
            <a:r>
              <a:rPr lang="en-GB" i="1" dirty="0"/>
              <a:t>Is knowledge sequenced</a:t>
            </a:r>
            <a:r>
              <a:rPr lang="en-GB" i="1" dirty="0" smtClean="0"/>
              <a:t>?</a:t>
            </a:r>
            <a:r>
              <a:rPr lang="en-GB" dirty="0"/>
              <a:t> But also: </a:t>
            </a:r>
            <a:r>
              <a:rPr lang="en-GB" i="1" dirty="0"/>
              <a:t>Whose stories are told? Who is visible? Who feels this curriculum is for them?</a:t>
            </a:r>
            <a:endParaRPr lang="en-GB" dirty="0"/>
          </a:p>
          <a:p>
            <a:pPr fontAlgn="base"/>
            <a:r>
              <a:rPr lang="en-GB" i="1" dirty="0"/>
              <a:t/>
            </a:r>
            <a:br>
              <a:rPr lang="en-GB" i="1" dirty="0"/>
            </a:br>
            <a:endParaRPr lang="en-GB" dirty="0"/>
          </a:p>
        </p:txBody>
      </p:sp>
    </p:spTree>
    <p:extLst>
      <p:ext uri="{BB962C8B-B14F-4D97-AF65-F5344CB8AC3E}">
        <p14:creationId xmlns:p14="http://schemas.microsoft.com/office/powerpoint/2010/main" val="2438808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696" y="188640"/>
            <a:ext cx="8764587"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696" y="908720"/>
            <a:ext cx="2440088" cy="20800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43808" y="981067"/>
            <a:ext cx="2321623" cy="25453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5475" y="3851634"/>
            <a:ext cx="4036765" cy="26724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4088" y="984581"/>
            <a:ext cx="2003953" cy="25453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7696" y="3050241"/>
            <a:ext cx="2352912" cy="20127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14997" y="3854068"/>
            <a:ext cx="2194543" cy="27937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4"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7695" y="5174696"/>
            <a:ext cx="2368535" cy="15666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5"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18593" y="1983798"/>
            <a:ext cx="1516274" cy="17647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438719" y="2804106"/>
            <a:ext cx="1556836" cy="369332"/>
          </a:xfrm>
          <a:prstGeom prst="rect">
            <a:avLst/>
          </a:prstGeom>
          <a:solidFill>
            <a:schemeClr val="accent2">
              <a:lumMod val="20000"/>
              <a:lumOff val="80000"/>
            </a:schemeClr>
          </a:solidFill>
        </p:spPr>
        <p:txBody>
          <a:bodyPr wrap="none" rtlCol="0">
            <a:spAutoFit/>
          </a:bodyPr>
          <a:lstStyle/>
          <a:p>
            <a:r>
              <a:rPr lang="en-GB" dirty="0">
                <a:solidFill>
                  <a:srgbClr val="00B0F0"/>
                </a:solidFill>
              </a:rPr>
              <a:t>B</a:t>
            </a:r>
            <a:r>
              <a:rPr lang="en-GB" dirty="0" smtClean="0">
                <a:solidFill>
                  <a:srgbClr val="00B0F0"/>
                </a:solidFill>
              </a:rPr>
              <a:t>ereavement</a:t>
            </a:r>
            <a:endParaRPr lang="en-GB" dirty="0">
              <a:solidFill>
                <a:srgbClr val="00B0F0"/>
              </a:solidFill>
            </a:endParaRPr>
          </a:p>
        </p:txBody>
      </p:sp>
      <p:sp>
        <p:nvSpPr>
          <p:cNvPr id="14" name="TextBox 13"/>
          <p:cNvSpPr txBox="1"/>
          <p:nvPr/>
        </p:nvSpPr>
        <p:spPr>
          <a:xfrm>
            <a:off x="3203848" y="1116775"/>
            <a:ext cx="1385316" cy="369332"/>
          </a:xfrm>
          <a:prstGeom prst="rect">
            <a:avLst/>
          </a:prstGeom>
          <a:solidFill>
            <a:schemeClr val="accent2">
              <a:lumMod val="20000"/>
              <a:lumOff val="80000"/>
            </a:schemeClr>
          </a:solidFill>
        </p:spPr>
        <p:txBody>
          <a:bodyPr wrap="none" rtlCol="0">
            <a:spAutoFit/>
          </a:bodyPr>
          <a:lstStyle/>
          <a:p>
            <a:r>
              <a:rPr lang="en-GB" dirty="0" smtClean="0">
                <a:solidFill>
                  <a:srgbClr val="00B0F0"/>
                </a:solidFill>
              </a:rPr>
              <a:t>SEND pupils</a:t>
            </a:r>
            <a:endParaRPr lang="en-GB" dirty="0">
              <a:solidFill>
                <a:srgbClr val="00B0F0"/>
              </a:solidFill>
            </a:endParaRPr>
          </a:p>
        </p:txBody>
      </p:sp>
      <p:sp>
        <p:nvSpPr>
          <p:cNvPr id="15" name="TextBox 14"/>
          <p:cNvSpPr txBox="1"/>
          <p:nvPr/>
        </p:nvSpPr>
        <p:spPr>
          <a:xfrm>
            <a:off x="6413145" y="1054477"/>
            <a:ext cx="2539137" cy="646331"/>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Pupils known to children’s social care</a:t>
            </a:r>
            <a:endParaRPr lang="en-GB" dirty="0">
              <a:solidFill>
                <a:srgbClr val="00B0F0"/>
              </a:solidFill>
            </a:endParaRPr>
          </a:p>
        </p:txBody>
      </p:sp>
      <p:sp>
        <p:nvSpPr>
          <p:cNvPr id="16" name="TextBox 15"/>
          <p:cNvSpPr txBox="1"/>
          <p:nvPr/>
        </p:nvSpPr>
        <p:spPr>
          <a:xfrm>
            <a:off x="4004619" y="3645024"/>
            <a:ext cx="1575493" cy="369332"/>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Young carers</a:t>
            </a:r>
            <a:endParaRPr lang="en-GB" dirty="0">
              <a:solidFill>
                <a:srgbClr val="00B0F0"/>
              </a:solidFill>
            </a:endParaRPr>
          </a:p>
        </p:txBody>
      </p:sp>
      <p:sp>
        <p:nvSpPr>
          <p:cNvPr id="17" name="TextBox 16"/>
          <p:cNvSpPr txBox="1"/>
          <p:nvPr/>
        </p:nvSpPr>
        <p:spPr>
          <a:xfrm>
            <a:off x="6413145" y="4440769"/>
            <a:ext cx="684675" cy="369332"/>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EAL</a:t>
            </a:r>
            <a:endParaRPr lang="en-GB" dirty="0">
              <a:solidFill>
                <a:srgbClr val="00B0F0"/>
              </a:solidFill>
            </a:endParaRPr>
          </a:p>
        </p:txBody>
      </p:sp>
      <p:sp>
        <p:nvSpPr>
          <p:cNvPr id="19" name="TextBox 18"/>
          <p:cNvSpPr txBox="1"/>
          <p:nvPr/>
        </p:nvSpPr>
        <p:spPr>
          <a:xfrm>
            <a:off x="611560" y="4990030"/>
            <a:ext cx="2016224" cy="369332"/>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Pupil Premium</a:t>
            </a:r>
            <a:endParaRPr lang="en-GB" dirty="0">
              <a:solidFill>
                <a:srgbClr val="00B0F0"/>
              </a:solidFill>
            </a:endParaRPr>
          </a:p>
        </p:txBody>
      </p:sp>
      <p:sp>
        <p:nvSpPr>
          <p:cNvPr id="20" name="TextBox 19"/>
          <p:cNvSpPr txBox="1"/>
          <p:nvPr/>
        </p:nvSpPr>
        <p:spPr>
          <a:xfrm>
            <a:off x="3705744" y="6372036"/>
            <a:ext cx="2954487" cy="369332"/>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Individual Healthcare Plan</a:t>
            </a:r>
            <a:endParaRPr lang="en-GB" dirty="0">
              <a:solidFill>
                <a:srgbClr val="00B0F0"/>
              </a:solidFill>
            </a:endParaRPr>
          </a:p>
        </p:txBody>
      </p:sp>
      <p:sp>
        <p:nvSpPr>
          <p:cNvPr id="21" name="TextBox 20"/>
          <p:cNvSpPr txBox="1"/>
          <p:nvPr/>
        </p:nvSpPr>
        <p:spPr>
          <a:xfrm>
            <a:off x="6516216" y="3285737"/>
            <a:ext cx="720080" cy="369332"/>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ASD</a:t>
            </a:r>
            <a:endParaRPr lang="en-GB" dirty="0">
              <a:solidFill>
                <a:srgbClr val="00B0F0"/>
              </a:solidFill>
            </a:endParaRPr>
          </a:p>
        </p:txBody>
      </p:sp>
      <p:sp>
        <p:nvSpPr>
          <p:cNvPr id="22" name="TextBox 21"/>
          <p:cNvSpPr txBox="1"/>
          <p:nvPr/>
        </p:nvSpPr>
        <p:spPr>
          <a:xfrm>
            <a:off x="2176338" y="4256103"/>
            <a:ext cx="1027509" cy="369332"/>
          </a:xfrm>
          <a:prstGeom prst="rect">
            <a:avLst/>
          </a:prstGeom>
          <a:solidFill>
            <a:schemeClr val="accent2">
              <a:lumMod val="20000"/>
              <a:lumOff val="80000"/>
            </a:schemeClr>
          </a:solidFill>
        </p:spPr>
        <p:txBody>
          <a:bodyPr wrap="square" rtlCol="0">
            <a:spAutoFit/>
          </a:bodyPr>
          <a:lstStyle/>
          <a:p>
            <a:pPr algn="ctr"/>
            <a:r>
              <a:rPr lang="en-GB" dirty="0" smtClean="0">
                <a:solidFill>
                  <a:srgbClr val="00B0F0"/>
                </a:solidFill>
              </a:rPr>
              <a:t>ADHD</a:t>
            </a:r>
            <a:endParaRPr lang="en-GB" dirty="0">
              <a:solidFill>
                <a:srgbClr val="00B0F0"/>
              </a:solidFill>
            </a:endParaRPr>
          </a:p>
        </p:txBody>
      </p:sp>
      <p:pic>
        <p:nvPicPr>
          <p:cNvPr id="1026" name="Picture 2" descr="https://sphotos.classdojo.com/dojophotos/57628cf35666a512eed0c3ca/2026-03-15/b9824e6c5dfbecbe403fbd89c1e5d1331594273d_c847728181bf/13610d541e40.jpg?Policy=eyJTdGF0ZW1lbnQiOlt7IlJlc291cmNlIjoiaHR0cHM6Ly9zcGhvdG9zLmNsYXNzZG9qby5jb20vZG9qb3Bob3Rvcy81NzYyOGNmMzU2NjZhNTEyZWVkMGMzY2EvMjAyNi0wMy0xNS9iOTgyNGU2YzVkZmJlY2JlNDAzZmJkODljMWU1ZDEzMzE1OTQyNzNkX2M4NDc3MjgxODFiZi8xMzYxMGQ1NDFlNDAuanBnKiIsIkNvbmRpdGlvbiI6eyJEYXRlTGVzc1RoYW4iOnsiQVdTOkVwb2NoVGltZSI6MTc3Mzg1MzIwMH19fV19&amp;Key-Pair-Id=K2LDY3TZNMZIR5&amp;Signature=uDgGkTRJOdbiiLZEKopLxDg2MndY640JozDZ3AV~2AeWRg06xbl-zR0TuZjJ7r7IBepfE1usM9kiHFw6Ik3fKEz4xdtEZpMQizazhETnD3Z7N1jhTn7nrIVbQpvSP63iB6Tv0GlSTgFmk-Vqqa-HropiWx~XMj5W4KWuXJ48NotBvXp2uC7ReBfQe0XrrYJdl6SE7g-zOjhHyX6QTPhqsADlZZvXCZgUhkG1nBVz4Mzkk7mXUQU2oMxh7HL8DXo~AoWUaY38J9IjNJmRTcb5QbD2TSShjDTEQT35bon6oSMmmwWIa5Fgt~mFL7HzUFhVxWHSvDbuIo-dbfuY5Kv87A__"/>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456360" y="709218"/>
            <a:ext cx="1578507" cy="11844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69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heel(1)">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9219"/>
                                        </p:tgtEl>
                                        <p:attrNameLst>
                                          <p:attrName>style.visibility</p:attrName>
                                        </p:attrNameLst>
                                      </p:cBhvr>
                                      <p:to>
                                        <p:strVal val="visible"/>
                                      </p:to>
                                    </p:set>
                                    <p:animEffect transition="in" filter="wheel(1)">
                                      <p:cBhvr>
                                        <p:cTn id="12" dur="2000"/>
                                        <p:tgtEl>
                                          <p:spTgt spid="921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221"/>
                                        </p:tgtEl>
                                        <p:attrNameLst>
                                          <p:attrName>style.visibility</p:attrName>
                                        </p:attrNameLst>
                                      </p:cBhvr>
                                      <p:to>
                                        <p:strVal val="visible"/>
                                      </p:to>
                                    </p:set>
                                    <p:animEffect transition="in" filter="wheel(1)">
                                      <p:cBhvr>
                                        <p:cTn id="17" dur="2000"/>
                                        <p:tgtEl>
                                          <p:spTgt spid="9221"/>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wheel(1)">
                                      <p:cBhvr>
                                        <p:cTn id="22" dur="2000"/>
                                        <p:tgtEl>
                                          <p:spTgt spid="1026"/>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9225"/>
                                        </p:tgtEl>
                                        <p:attrNameLst>
                                          <p:attrName>style.visibility</p:attrName>
                                        </p:attrNameLst>
                                      </p:cBhvr>
                                      <p:to>
                                        <p:strVal val="visible"/>
                                      </p:to>
                                    </p:set>
                                    <p:animEffect transition="in" filter="wheel(1)">
                                      <p:cBhvr>
                                        <p:cTn id="27" dur="2000"/>
                                        <p:tgtEl>
                                          <p:spTgt spid="9225"/>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9222"/>
                                        </p:tgtEl>
                                        <p:attrNameLst>
                                          <p:attrName>style.visibility</p:attrName>
                                        </p:attrNameLst>
                                      </p:cBhvr>
                                      <p:to>
                                        <p:strVal val="visible"/>
                                      </p:to>
                                    </p:set>
                                    <p:animEffect transition="in" filter="wheel(1)">
                                      <p:cBhvr>
                                        <p:cTn id="32" dur="2000"/>
                                        <p:tgtEl>
                                          <p:spTgt spid="9222"/>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9224"/>
                                        </p:tgtEl>
                                        <p:attrNameLst>
                                          <p:attrName>style.visibility</p:attrName>
                                        </p:attrNameLst>
                                      </p:cBhvr>
                                      <p:to>
                                        <p:strVal val="visible"/>
                                      </p:to>
                                    </p:set>
                                    <p:animEffect transition="in" filter="wheel(1)">
                                      <p:cBhvr>
                                        <p:cTn id="37" dur="2000"/>
                                        <p:tgtEl>
                                          <p:spTgt spid="9224"/>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nodeType="clickEffect">
                                  <p:stCondLst>
                                    <p:cond delay="0"/>
                                  </p:stCondLst>
                                  <p:childTnLst>
                                    <p:set>
                                      <p:cBhvr>
                                        <p:cTn id="41" dur="1" fill="hold">
                                          <p:stCondLst>
                                            <p:cond delay="0"/>
                                          </p:stCondLst>
                                        </p:cTn>
                                        <p:tgtEl>
                                          <p:spTgt spid="9220"/>
                                        </p:tgtEl>
                                        <p:attrNameLst>
                                          <p:attrName>style.visibility</p:attrName>
                                        </p:attrNameLst>
                                      </p:cBhvr>
                                      <p:to>
                                        <p:strVal val="visible"/>
                                      </p:to>
                                    </p:set>
                                    <p:animEffect transition="in" filter="wheel(1)">
                                      <p:cBhvr>
                                        <p:cTn id="42" dur="2000"/>
                                        <p:tgtEl>
                                          <p:spTgt spid="9220"/>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nodeType="clickEffect">
                                  <p:stCondLst>
                                    <p:cond delay="0"/>
                                  </p:stCondLst>
                                  <p:childTnLst>
                                    <p:set>
                                      <p:cBhvr>
                                        <p:cTn id="46" dur="1" fill="hold">
                                          <p:stCondLst>
                                            <p:cond delay="0"/>
                                          </p:stCondLst>
                                        </p:cTn>
                                        <p:tgtEl>
                                          <p:spTgt spid="9223"/>
                                        </p:tgtEl>
                                        <p:attrNameLst>
                                          <p:attrName>style.visibility</p:attrName>
                                        </p:attrNameLst>
                                      </p:cBhvr>
                                      <p:to>
                                        <p:strVal val="visible"/>
                                      </p:to>
                                    </p:set>
                                    <p:animEffect transition="in" filter="wheel(1)">
                                      <p:cBhvr>
                                        <p:cTn id="47" dur="2000"/>
                                        <p:tgtEl>
                                          <p:spTgt spid="9223"/>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1000"/>
                                        <p:tgtEl>
                                          <p:spTgt spid="15"/>
                                        </p:tgtEl>
                                      </p:cBhvr>
                                    </p:animEffect>
                                    <p:anim calcmode="lin" valueType="num">
                                      <p:cBhvr>
                                        <p:cTn id="67" dur="1000" fill="hold"/>
                                        <p:tgtEl>
                                          <p:spTgt spid="15"/>
                                        </p:tgtEl>
                                        <p:attrNameLst>
                                          <p:attrName>ppt_x</p:attrName>
                                        </p:attrNameLst>
                                      </p:cBhvr>
                                      <p:tavLst>
                                        <p:tav tm="0">
                                          <p:val>
                                            <p:strVal val="#ppt_x"/>
                                          </p:val>
                                        </p:tav>
                                        <p:tav tm="100000">
                                          <p:val>
                                            <p:strVal val="#ppt_x"/>
                                          </p:val>
                                        </p:tav>
                                      </p:tavLst>
                                    </p:anim>
                                    <p:anim calcmode="lin" valueType="num">
                                      <p:cBhvr>
                                        <p:cTn id="6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1000"/>
                                        <p:tgtEl>
                                          <p:spTgt spid="16"/>
                                        </p:tgtEl>
                                      </p:cBhvr>
                                    </p:animEffect>
                                    <p:anim calcmode="lin" valueType="num">
                                      <p:cBhvr>
                                        <p:cTn id="74" dur="1000" fill="hold"/>
                                        <p:tgtEl>
                                          <p:spTgt spid="16"/>
                                        </p:tgtEl>
                                        <p:attrNameLst>
                                          <p:attrName>ppt_x</p:attrName>
                                        </p:attrNameLst>
                                      </p:cBhvr>
                                      <p:tavLst>
                                        <p:tav tm="0">
                                          <p:val>
                                            <p:strVal val="#ppt_x"/>
                                          </p:val>
                                        </p:tav>
                                        <p:tav tm="100000">
                                          <p:val>
                                            <p:strVal val="#ppt_x"/>
                                          </p:val>
                                        </p:tav>
                                      </p:tavLst>
                                    </p:anim>
                                    <p:anim calcmode="lin" valueType="num">
                                      <p:cBhvr>
                                        <p:cTn id="7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fade">
                                      <p:cBhvr>
                                        <p:cTn id="80" dur="1000"/>
                                        <p:tgtEl>
                                          <p:spTgt spid="17"/>
                                        </p:tgtEl>
                                      </p:cBhvr>
                                    </p:animEffect>
                                    <p:anim calcmode="lin" valueType="num">
                                      <p:cBhvr>
                                        <p:cTn id="81" dur="1000" fill="hold"/>
                                        <p:tgtEl>
                                          <p:spTgt spid="17"/>
                                        </p:tgtEl>
                                        <p:attrNameLst>
                                          <p:attrName>ppt_x</p:attrName>
                                        </p:attrNameLst>
                                      </p:cBhvr>
                                      <p:tavLst>
                                        <p:tav tm="0">
                                          <p:val>
                                            <p:strVal val="#ppt_x"/>
                                          </p:val>
                                        </p:tav>
                                        <p:tav tm="100000">
                                          <p:val>
                                            <p:strVal val="#ppt_x"/>
                                          </p:val>
                                        </p:tav>
                                      </p:tavLst>
                                    </p:anim>
                                    <p:anim calcmode="lin" valueType="num">
                                      <p:cBhvr>
                                        <p:cTn id="8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grpId="0" nodeType="click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1000"/>
                                        <p:tgtEl>
                                          <p:spTgt spid="19"/>
                                        </p:tgtEl>
                                      </p:cBhvr>
                                    </p:animEffect>
                                    <p:anim calcmode="lin" valueType="num">
                                      <p:cBhvr>
                                        <p:cTn id="88" dur="1000" fill="hold"/>
                                        <p:tgtEl>
                                          <p:spTgt spid="19"/>
                                        </p:tgtEl>
                                        <p:attrNameLst>
                                          <p:attrName>ppt_x</p:attrName>
                                        </p:attrNameLst>
                                      </p:cBhvr>
                                      <p:tavLst>
                                        <p:tav tm="0">
                                          <p:val>
                                            <p:strVal val="#ppt_x"/>
                                          </p:val>
                                        </p:tav>
                                        <p:tav tm="100000">
                                          <p:val>
                                            <p:strVal val="#ppt_x"/>
                                          </p:val>
                                        </p:tav>
                                      </p:tavLst>
                                    </p:anim>
                                    <p:anim calcmode="lin" valueType="num">
                                      <p:cBhvr>
                                        <p:cTn id="8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grpId="0" nodeType="click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1000"/>
                                        <p:tgtEl>
                                          <p:spTgt spid="20"/>
                                        </p:tgtEl>
                                      </p:cBhvr>
                                    </p:animEffect>
                                    <p:anim calcmode="lin" valueType="num">
                                      <p:cBhvr>
                                        <p:cTn id="95" dur="1000" fill="hold"/>
                                        <p:tgtEl>
                                          <p:spTgt spid="20"/>
                                        </p:tgtEl>
                                        <p:attrNameLst>
                                          <p:attrName>ppt_x</p:attrName>
                                        </p:attrNameLst>
                                      </p:cBhvr>
                                      <p:tavLst>
                                        <p:tav tm="0">
                                          <p:val>
                                            <p:strVal val="#ppt_x"/>
                                          </p:val>
                                        </p:tav>
                                        <p:tav tm="100000">
                                          <p:val>
                                            <p:strVal val="#ppt_x"/>
                                          </p:val>
                                        </p:tav>
                                      </p:tavLst>
                                    </p:anim>
                                    <p:anim calcmode="lin" valueType="num">
                                      <p:cBhvr>
                                        <p:cTn id="9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grpId="0" nodeType="click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1000"/>
                                        <p:tgtEl>
                                          <p:spTgt spid="21"/>
                                        </p:tgtEl>
                                      </p:cBhvr>
                                    </p:animEffect>
                                    <p:anim calcmode="lin" valueType="num">
                                      <p:cBhvr>
                                        <p:cTn id="102" dur="1000" fill="hold"/>
                                        <p:tgtEl>
                                          <p:spTgt spid="21"/>
                                        </p:tgtEl>
                                        <p:attrNameLst>
                                          <p:attrName>ppt_x</p:attrName>
                                        </p:attrNameLst>
                                      </p:cBhvr>
                                      <p:tavLst>
                                        <p:tav tm="0">
                                          <p:val>
                                            <p:strVal val="#ppt_x"/>
                                          </p:val>
                                        </p:tav>
                                        <p:tav tm="100000">
                                          <p:val>
                                            <p:strVal val="#ppt_x"/>
                                          </p:val>
                                        </p:tav>
                                      </p:tavLst>
                                    </p:anim>
                                    <p:anim calcmode="lin" valueType="num">
                                      <p:cBhvr>
                                        <p:cTn id="10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42" presetClass="entr" presetSubtype="0" fill="hold" grpId="0" nodeType="click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fade">
                                      <p:cBhvr>
                                        <p:cTn id="108" dur="1000"/>
                                        <p:tgtEl>
                                          <p:spTgt spid="22"/>
                                        </p:tgtEl>
                                      </p:cBhvr>
                                    </p:animEffect>
                                    <p:anim calcmode="lin" valueType="num">
                                      <p:cBhvr>
                                        <p:cTn id="109" dur="1000" fill="hold"/>
                                        <p:tgtEl>
                                          <p:spTgt spid="22"/>
                                        </p:tgtEl>
                                        <p:attrNameLst>
                                          <p:attrName>ppt_x</p:attrName>
                                        </p:attrNameLst>
                                      </p:cBhvr>
                                      <p:tavLst>
                                        <p:tav tm="0">
                                          <p:val>
                                            <p:strVal val="#ppt_x"/>
                                          </p:val>
                                        </p:tav>
                                        <p:tav tm="100000">
                                          <p:val>
                                            <p:strVal val="#ppt_x"/>
                                          </p:val>
                                        </p:tav>
                                      </p:tavLst>
                                    </p:anim>
                                    <p:anim calcmode="lin" valueType="num">
                                      <p:cBhvr>
                                        <p:cTn id="11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15"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 y="93663"/>
            <a:ext cx="8724900" cy="666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729235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28607</TotalTime>
  <Words>1049</Words>
  <Application>Microsoft Office PowerPoint</Application>
  <PresentationFormat>On-screen Show (4:3)</PresentationFormat>
  <Paragraphs>73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Hartland</dc:creator>
  <cp:lastModifiedBy>K  Hartland</cp:lastModifiedBy>
  <cp:revision>157</cp:revision>
  <cp:lastPrinted>2025-07-15T16:01:50Z</cp:lastPrinted>
  <dcterms:created xsi:type="dcterms:W3CDTF">2024-11-17T18:35:58Z</dcterms:created>
  <dcterms:modified xsi:type="dcterms:W3CDTF">2026-03-17T19:34:55Z</dcterms:modified>
</cp:coreProperties>
</file>