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7"/>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6606" tIns="48303" rIns="96606" bIns="48303"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0936"/>
          </a:xfrm>
          <a:prstGeom prst="rect">
            <a:avLst/>
          </a:prstGeom>
        </p:spPr>
        <p:txBody>
          <a:bodyPr vert="horz" lIns="96606" tIns="48303" rIns="96606" bIns="48303" rtlCol="0"/>
          <a:lstStyle>
            <a:lvl1pPr algn="r">
              <a:defRPr sz="1300"/>
            </a:lvl1pPr>
          </a:lstStyle>
          <a:p>
            <a:fld id="{9F2EAB5D-8710-4AD8-9ADA-67443C100E08}" type="datetimeFigureOut">
              <a:rPr lang="en-GB" smtClean="0"/>
              <a:t>03/12/2024</a:t>
            </a:fld>
            <a:endParaRPr lang="en-GB"/>
          </a:p>
        </p:txBody>
      </p:sp>
      <p:sp>
        <p:nvSpPr>
          <p:cNvPr id="4" name="Footer Placeholder 3"/>
          <p:cNvSpPr>
            <a:spLocks noGrp="1"/>
          </p:cNvSpPr>
          <p:nvPr>
            <p:ph type="ftr" sz="quarter" idx="2"/>
          </p:nvPr>
        </p:nvSpPr>
        <p:spPr>
          <a:xfrm>
            <a:off x="0" y="9516038"/>
            <a:ext cx="2984871" cy="500936"/>
          </a:xfrm>
          <a:prstGeom prst="rect">
            <a:avLst/>
          </a:prstGeom>
        </p:spPr>
        <p:txBody>
          <a:bodyPr vert="horz" lIns="96606" tIns="48303" rIns="96606" bIns="48303"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6038"/>
            <a:ext cx="2984871" cy="500936"/>
          </a:xfrm>
          <a:prstGeom prst="rect">
            <a:avLst/>
          </a:prstGeom>
        </p:spPr>
        <p:txBody>
          <a:bodyPr vert="horz" lIns="96606" tIns="48303" rIns="96606" bIns="48303" rtlCol="0" anchor="b"/>
          <a:lstStyle>
            <a:lvl1pPr algn="r">
              <a:defRPr sz="1300"/>
            </a:lvl1pPr>
          </a:lstStyle>
          <a:p>
            <a:fld id="{0DE70344-C6B1-4FE6-9C88-055CAEF7476E}" type="slidenum">
              <a:rPr lang="en-GB" smtClean="0"/>
              <a:t>‹#›</a:t>
            </a:fld>
            <a:endParaRPr lang="en-GB"/>
          </a:p>
        </p:txBody>
      </p:sp>
    </p:spTree>
    <p:extLst>
      <p:ext uri="{BB962C8B-B14F-4D97-AF65-F5344CB8AC3E}">
        <p14:creationId xmlns:p14="http://schemas.microsoft.com/office/powerpoint/2010/main" val="29095038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1134F8C-CC60-4291-9816-80F119171F0E}"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1134F8C-CC60-4291-9816-80F119171F0E}"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1134F8C-CC60-4291-9816-80F119171F0E}"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1134F8C-CC60-4291-9816-80F119171F0E}"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1134F8C-CC60-4291-9816-80F119171F0E}" type="datetimeFigureOut">
              <a:rPr lang="en-GB" smtClean="0"/>
              <a:t>03/12/2024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DCB6631-27F5-4950-BB43-C97F1C333310}"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1134F8C-CC60-4291-9816-80F119171F0E}" type="datetimeFigureOut">
              <a:rPr lang="en-GB" smtClean="0"/>
              <a:t>03/12/2024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134F8C-CC60-4291-9816-80F119171F0E}" type="datetimeFigureOut">
              <a:rPr lang="en-GB" smtClean="0"/>
              <a:t>03/12/2024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34F8C-CC60-4291-9816-80F119171F0E}"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134F8C-CC60-4291-9816-80F119171F0E}" type="datetimeFigureOut">
              <a:rPr lang="en-GB" smtClean="0"/>
              <a:t>03/12/2024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DCB6631-27F5-4950-BB43-C97F1C333310}"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1134F8C-CC60-4291-9816-80F119171F0E}"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1134F8C-CC60-4291-9816-80F119171F0E}" type="datetimeFigureOut">
              <a:rPr lang="en-GB" smtClean="0"/>
              <a:t>03/12/2024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DCB6631-27F5-4950-BB43-C97F1C333310}"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C1134F8C-CC60-4291-9816-80F119171F0E}" type="datetimeFigureOut">
              <a:rPr lang="en-GB" smtClean="0"/>
              <a:t>03/12/2024</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7DCB6631-27F5-4950-BB43-C97F1C333310}"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f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0.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2.jpeg"/><Relationship Id="rId7" Type="http://schemas.openxmlformats.org/officeDocument/2006/relationships/image" Target="../media/image41.pn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40.png"/><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12" Type="http://schemas.openxmlformats.org/officeDocument/2006/relationships/image" Target="../media/image52.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png"/><Relationship Id="rId10" Type="http://schemas.openxmlformats.org/officeDocument/2006/relationships/image" Target="../media/image50.png"/><Relationship Id="rId4" Type="http://schemas.openxmlformats.org/officeDocument/2006/relationships/image" Target="../media/image44.png"/><Relationship Id="rId9" Type="http://schemas.openxmlformats.org/officeDocument/2006/relationships/image" Target="../media/image49.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3.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s>
</file>

<file path=ppt/slides/_rels/slide1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14.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7.png"/><Relationship Id="rId11" Type="http://schemas.openxmlformats.org/officeDocument/2006/relationships/image" Target="../media/image72.png"/><Relationship Id="rId5" Type="http://schemas.openxmlformats.org/officeDocument/2006/relationships/image" Target="../media/image66.jpeg"/><Relationship Id="rId10" Type="http://schemas.openxmlformats.org/officeDocument/2006/relationships/image" Target="../media/image71.jpeg"/><Relationship Id="rId4" Type="http://schemas.openxmlformats.org/officeDocument/2006/relationships/image" Target="../media/image65.png"/><Relationship Id="rId9" Type="http://schemas.openxmlformats.org/officeDocument/2006/relationships/image" Target="../media/image70.png"/></Relationships>
</file>

<file path=ppt/slides/_rels/slide1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75594" y="260648"/>
            <a:ext cx="5216686" cy="1077218"/>
          </a:xfrm>
          <a:prstGeom prst="rect">
            <a:avLst/>
          </a:prstGeom>
          <a:noFill/>
        </p:spPr>
        <p:txBody>
          <a:bodyPr wrap="none" rtlCol="0">
            <a:spAutoFit/>
          </a:bodyPr>
          <a:lstStyle/>
          <a:p>
            <a:pPr algn="ctr"/>
            <a:r>
              <a:rPr lang="en-GB" sz="3200" dirty="0" smtClean="0">
                <a:solidFill>
                  <a:srgbClr val="0070C0"/>
                </a:solidFill>
                <a:effectLst>
                  <a:outerShdw blurRad="38100" dist="38100" dir="2700000" algn="tl">
                    <a:srgbClr val="000000">
                      <a:alpha val="43137"/>
                    </a:srgbClr>
                  </a:outerShdw>
                </a:effectLst>
              </a:rPr>
              <a:t>Autumn Term </a:t>
            </a:r>
          </a:p>
          <a:p>
            <a:pPr algn="ctr"/>
            <a:r>
              <a:rPr lang="en-GB" sz="3200" dirty="0" smtClean="0">
                <a:solidFill>
                  <a:srgbClr val="0070C0"/>
                </a:solidFill>
                <a:effectLst>
                  <a:outerShdw blurRad="38100" dist="38100" dir="2700000" algn="tl">
                    <a:srgbClr val="000000">
                      <a:alpha val="43137"/>
                    </a:srgbClr>
                  </a:outerShdw>
                </a:effectLst>
              </a:rPr>
              <a:t>Teaching and Learning Update</a:t>
            </a:r>
            <a:endParaRPr lang="en-GB" sz="3200" dirty="0">
              <a:solidFill>
                <a:srgbClr val="0070C0"/>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6891" y="1772816"/>
            <a:ext cx="3174092" cy="3174092"/>
          </a:xfrm>
          <a:prstGeom prst="rect">
            <a:avLst/>
          </a:prstGeom>
        </p:spPr>
      </p:pic>
    </p:spTree>
    <p:extLst>
      <p:ext uri="{BB962C8B-B14F-4D97-AF65-F5344CB8AC3E}">
        <p14:creationId xmlns:p14="http://schemas.microsoft.com/office/powerpoint/2010/main" val="5945187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1937" y="4950296"/>
            <a:ext cx="6512511" cy="1143000"/>
          </a:xfrm>
        </p:spPr>
        <p:txBody>
          <a:bodyPr/>
          <a:lstStyle/>
          <a:p>
            <a:r>
              <a:rPr lang="en-GB" dirty="0" smtClean="0"/>
              <a:t>Quality of Education</a:t>
            </a:r>
            <a:endParaRPr lang="en-GB" dirty="0"/>
          </a:p>
        </p:txBody>
      </p:sp>
      <p:sp>
        <p:nvSpPr>
          <p:cNvPr id="4" name="TextBox 3"/>
          <p:cNvSpPr txBox="1"/>
          <p:nvPr/>
        </p:nvSpPr>
        <p:spPr>
          <a:xfrm>
            <a:off x="3275856" y="5787261"/>
            <a:ext cx="5688632" cy="954107"/>
          </a:xfrm>
          <a:prstGeom prst="rect">
            <a:avLst/>
          </a:prstGeom>
          <a:solidFill>
            <a:schemeClr val="accent3">
              <a:lumMod val="20000"/>
              <a:lumOff val="80000"/>
            </a:schemeClr>
          </a:solidFill>
        </p:spPr>
        <p:txBody>
          <a:bodyPr wrap="square" rtlCol="0">
            <a:spAutoFit/>
          </a:bodyPr>
          <a:lstStyle/>
          <a:p>
            <a:pPr algn="ctr"/>
            <a:r>
              <a:rPr lang="en-GB" sz="1400" i="1" dirty="0" smtClean="0"/>
              <a:t>The </a:t>
            </a:r>
            <a:r>
              <a:rPr lang="en-GB" sz="1400" i="1" dirty="0"/>
              <a:t>curriculum is ambitious and designed to give all learners, particularly the most disadvantaged and those with special educational needs or high needs, the knowledge and cultural capital they need to succeed in </a:t>
            </a:r>
            <a:r>
              <a:rPr lang="en-GB" sz="1400" i="1" dirty="0" smtClean="0"/>
              <a:t>life.</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(1)</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22376" y="4869160"/>
            <a:ext cx="504056" cy="504056"/>
          </a:xfrm>
          <a:prstGeom prst="rect">
            <a:avLst/>
          </a:prstGeom>
        </p:spPr>
      </p:pic>
      <p:sp>
        <p:nvSpPr>
          <p:cNvPr id="7" name="TextBox 6"/>
          <p:cNvSpPr txBox="1"/>
          <p:nvPr/>
        </p:nvSpPr>
        <p:spPr>
          <a:xfrm>
            <a:off x="8100392" y="116632"/>
            <a:ext cx="936475"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INTENT</a:t>
            </a:r>
            <a:endParaRPr lang="en-GB"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710" y="215180"/>
            <a:ext cx="3555186" cy="263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7904" y="483321"/>
            <a:ext cx="2376264" cy="2441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descr="https://lh7-rt.googleusercontent.com/docsz/AD_4nXf_L5Fwch576YMxU8-diI5kaeOeViKvkltxh2Mn7R9itvsckDHN9s9VolCZK3mka0em9OhCzPOZs1rSb9V3ta4RXl3nvEmLIhrdXpHpSCSyE8pUOeisO3V2vEOVtvT4tBReq7oLl7NlOchY1lNmKw34L7-wuKM6Lz3IhBKPSw?key=7UOLupsNeZ24eAltWuqA-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37278" y="620688"/>
            <a:ext cx="2971226" cy="224024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198795" y="2997527"/>
            <a:ext cx="4838071" cy="1938992"/>
          </a:xfrm>
          <a:prstGeom prst="rect">
            <a:avLst/>
          </a:prstGeom>
          <a:solidFill>
            <a:schemeClr val="accent1">
              <a:lumMod val="20000"/>
              <a:lumOff val="80000"/>
            </a:schemeClr>
          </a:solidFill>
        </p:spPr>
        <p:txBody>
          <a:bodyPr wrap="square" rtlCol="0">
            <a:spAutoFit/>
          </a:bodyPr>
          <a:lstStyle/>
          <a:p>
            <a:pPr algn="ctr"/>
            <a:r>
              <a:rPr lang="en-GB" sz="1200" b="1" dirty="0" smtClean="0">
                <a:latin typeface="Calibri" pitchFamily="34" charset="0"/>
                <a:cs typeface="Calibri" pitchFamily="34" charset="0"/>
              </a:rPr>
              <a:t>Trips </a:t>
            </a:r>
            <a:r>
              <a:rPr lang="en-GB" sz="1200" b="1" dirty="0">
                <a:latin typeface="Calibri" pitchFamily="34" charset="0"/>
                <a:cs typeface="Calibri" pitchFamily="34" charset="0"/>
              </a:rPr>
              <a:t>Overview 2024-25   </a:t>
            </a:r>
            <a:endParaRPr lang="en-GB" sz="1200" b="0" dirty="0" smtClean="0">
              <a:effectLst/>
              <a:latin typeface="Calibri" pitchFamily="34" charset="0"/>
              <a:cs typeface="Calibri" pitchFamily="34" charset="0"/>
            </a:endParaRPr>
          </a:p>
          <a:p>
            <a:pPr algn="ctr"/>
            <a:r>
              <a:rPr lang="en-GB" sz="1200" b="1" dirty="0">
                <a:latin typeface="Calibri" pitchFamily="34" charset="0"/>
                <a:cs typeface="Calibri" pitchFamily="34" charset="0"/>
              </a:rPr>
              <a:t>Learning Enrichment at Stanburn</a:t>
            </a:r>
            <a:endParaRPr lang="en-GB" sz="1200" b="0" dirty="0" smtClean="0">
              <a:effectLst/>
              <a:latin typeface="Calibri" pitchFamily="34" charset="0"/>
              <a:cs typeface="Calibri" pitchFamily="34" charset="0"/>
            </a:endParaRPr>
          </a:p>
          <a:p>
            <a:pPr algn="ctr"/>
            <a:r>
              <a:rPr lang="en-GB" sz="1200" dirty="0" smtClean="0">
                <a:latin typeface="Calibri" pitchFamily="34" charset="0"/>
                <a:cs typeface="Calibri" pitchFamily="34" charset="0"/>
              </a:rPr>
              <a:t>We </a:t>
            </a:r>
            <a:r>
              <a:rPr lang="en-GB" sz="1200" dirty="0">
                <a:latin typeface="Calibri" pitchFamily="34" charset="0"/>
                <a:cs typeface="Calibri" pitchFamily="34" charset="0"/>
              </a:rPr>
              <a:t>are passionate about providing our pupils with a range of enrichment opportunities to support work which takes place within the classroom. Across the school year, pupils will attend a range of experiences both in school and out of school. Where possible, trips which take place outside of school will make use of the </a:t>
            </a:r>
            <a:r>
              <a:rPr lang="en-GB" sz="1200" dirty="0" err="1">
                <a:latin typeface="Calibri" pitchFamily="34" charset="0"/>
                <a:cs typeface="Calibri" pitchFamily="34" charset="0"/>
              </a:rPr>
              <a:t>TfL’s</a:t>
            </a:r>
            <a:r>
              <a:rPr lang="en-GB" sz="1200" dirty="0">
                <a:latin typeface="Calibri" pitchFamily="34" charset="0"/>
                <a:cs typeface="Calibri" pitchFamily="34" charset="0"/>
              </a:rPr>
              <a:t> travel scheme and pupils will walk to trips which are within a 30 minute walking radius of the school. In addition to this, all learning enrichment opportunities here at Stanburn Primary School link to one of ‘Our 5 for Five - Developing Cultural Capital’ </a:t>
            </a:r>
            <a:r>
              <a:rPr lang="en-GB" sz="1200" dirty="0" smtClean="0">
                <a:latin typeface="Calibri" pitchFamily="34" charset="0"/>
                <a:cs typeface="Calibri" pitchFamily="34" charset="0"/>
              </a:rPr>
              <a:t>statements:</a:t>
            </a:r>
            <a:endParaRPr lang="en-GB" sz="1200" dirty="0">
              <a:latin typeface="Calibri" pitchFamily="34" charset="0"/>
              <a:cs typeface="Calibri" pitchFamily="34" charset="0"/>
            </a:endParaRPr>
          </a:p>
        </p:txBody>
      </p:sp>
      <p:cxnSp>
        <p:nvCxnSpPr>
          <p:cNvPr id="10" name="Straight Arrow Connector 9"/>
          <p:cNvCxnSpPr/>
          <p:nvPr/>
        </p:nvCxnSpPr>
        <p:spPr>
          <a:xfrm flipV="1">
            <a:off x="7812360" y="2708920"/>
            <a:ext cx="360040" cy="5760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Rectangle 10"/>
          <p:cNvSpPr/>
          <p:nvPr/>
        </p:nvSpPr>
        <p:spPr>
          <a:xfrm>
            <a:off x="156905" y="3041665"/>
            <a:ext cx="2326863" cy="1323439"/>
          </a:xfrm>
          <a:prstGeom prst="rect">
            <a:avLst/>
          </a:prstGeom>
        </p:spPr>
        <p:txBody>
          <a:bodyPr wrap="square">
            <a:spAutoFit/>
          </a:bodyPr>
          <a:lstStyle/>
          <a:p>
            <a:pPr algn="ctr"/>
            <a:r>
              <a:rPr lang="en-GB" sz="1600" dirty="0"/>
              <a:t>Stanburn </a:t>
            </a:r>
            <a:r>
              <a:rPr lang="en-GB" sz="1600" dirty="0" smtClean="0"/>
              <a:t>is also </a:t>
            </a:r>
            <a:r>
              <a:rPr lang="en-GB" sz="1600" dirty="0"/>
              <a:t>taking part in the </a:t>
            </a:r>
            <a:r>
              <a:rPr lang="en-GB" sz="1600" i="1" dirty="0"/>
              <a:t>Partnership for Inclusion of </a:t>
            </a:r>
            <a:r>
              <a:rPr lang="en-GB" sz="1600" i="1" dirty="0" err="1"/>
              <a:t>Neurodiversity</a:t>
            </a:r>
            <a:r>
              <a:rPr lang="en-GB" sz="1600" i="1" dirty="0"/>
              <a:t> in </a:t>
            </a:r>
            <a:r>
              <a:rPr lang="en-GB" sz="1600" i="1" dirty="0" smtClean="0"/>
              <a:t>Schools:</a:t>
            </a:r>
            <a:r>
              <a:rPr lang="en-GB" sz="1600" dirty="0"/>
              <a:t> </a:t>
            </a:r>
          </a:p>
        </p:txBody>
      </p:sp>
      <p:pic>
        <p:nvPicPr>
          <p:cNvPr id="3078"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34502" y="3067840"/>
            <a:ext cx="1394676" cy="1427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Rectangle 11"/>
          <p:cNvSpPr/>
          <p:nvPr/>
        </p:nvSpPr>
        <p:spPr>
          <a:xfrm>
            <a:off x="467544" y="96887"/>
            <a:ext cx="7524836" cy="307777"/>
          </a:xfrm>
          <a:prstGeom prst="rect">
            <a:avLst/>
          </a:prstGeom>
          <a:solidFill>
            <a:schemeClr val="accent1">
              <a:lumMod val="20000"/>
              <a:lumOff val="80000"/>
            </a:schemeClr>
          </a:solidFill>
        </p:spPr>
        <p:txBody>
          <a:bodyPr wrap="square">
            <a:spAutoFit/>
          </a:bodyPr>
          <a:lstStyle/>
          <a:p>
            <a:pPr algn="ctr"/>
            <a:r>
              <a:rPr lang="en-GB" sz="1400" dirty="0" smtClean="0"/>
              <a:t>Curriculum INTENT statements (VISAs) created for each subject and on our school website.</a:t>
            </a:r>
            <a:endParaRPr lang="en-GB" dirty="0"/>
          </a:p>
        </p:txBody>
      </p:sp>
      <p:cxnSp>
        <p:nvCxnSpPr>
          <p:cNvPr id="14" name="Straight Arrow Connector 13"/>
          <p:cNvCxnSpPr/>
          <p:nvPr/>
        </p:nvCxnSpPr>
        <p:spPr>
          <a:xfrm flipH="1">
            <a:off x="1115616" y="301298"/>
            <a:ext cx="742688" cy="11114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1993283" y="347301"/>
            <a:ext cx="1930645" cy="10654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251520" y="4708301"/>
            <a:ext cx="2016224" cy="1384995"/>
          </a:xfrm>
          <a:prstGeom prst="rect">
            <a:avLst/>
          </a:prstGeom>
          <a:solidFill>
            <a:schemeClr val="accent2">
              <a:lumMod val="40000"/>
              <a:lumOff val="60000"/>
            </a:schemeClr>
          </a:solidFill>
        </p:spPr>
        <p:txBody>
          <a:bodyPr wrap="square">
            <a:spAutoFit/>
          </a:bodyPr>
          <a:lstStyle/>
          <a:p>
            <a:pPr algn="ctr"/>
            <a:r>
              <a:rPr lang="en-GB" sz="1400" i="1" dirty="0" smtClean="0"/>
              <a:t>Cultural Capital prioritised on the SDP:</a:t>
            </a:r>
            <a:br>
              <a:rPr lang="en-GB" sz="1400" i="1" dirty="0" smtClean="0"/>
            </a:br>
            <a:r>
              <a:rPr lang="en-GB" sz="1400" i="1" dirty="0" smtClean="0"/>
              <a:t>3c</a:t>
            </a:r>
            <a:r>
              <a:rPr lang="en-GB" sz="1400" i="1" dirty="0"/>
              <a:t>. Cultural Capital in and out of the classroom will be </a:t>
            </a:r>
            <a:r>
              <a:rPr lang="en-GB" sz="1400" i="1" dirty="0" smtClean="0"/>
              <a:t>developed.</a:t>
            </a:r>
            <a:endParaRPr lang="en-GB" sz="1400" i="1" dirty="0"/>
          </a:p>
        </p:txBody>
      </p:sp>
    </p:spTree>
    <p:extLst>
      <p:ext uri="{BB962C8B-B14F-4D97-AF65-F5344CB8AC3E}">
        <p14:creationId xmlns:p14="http://schemas.microsoft.com/office/powerpoint/2010/main" val="12022633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4786213"/>
            <a:ext cx="6512511" cy="1143000"/>
          </a:xfrm>
        </p:spPr>
        <p:txBody>
          <a:bodyPr/>
          <a:lstStyle/>
          <a:p>
            <a:r>
              <a:rPr lang="en-GB" dirty="0" smtClean="0"/>
              <a:t>Quality of Education</a:t>
            </a:r>
            <a:endParaRPr lang="en-GB" dirty="0"/>
          </a:p>
        </p:txBody>
      </p:sp>
      <p:sp>
        <p:nvSpPr>
          <p:cNvPr id="4" name="TextBox 3"/>
          <p:cNvSpPr txBox="1"/>
          <p:nvPr/>
        </p:nvSpPr>
        <p:spPr>
          <a:xfrm>
            <a:off x="467544" y="5642664"/>
            <a:ext cx="5688632" cy="738664"/>
          </a:xfrm>
          <a:prstGeom prst="rect">
            <a:avLst/>
          </a:prstGeom>
          <a:solidFill>
            <a:schemeClr val="accent3">
              <a:lumMod val="20000"/>
              <a:lumOff val="80000"/>
            </a:schemeClr>
          </a:solidFill>
        </p:spPr>
        <p:txBody>
          <a:bodyPr wrap="square" rtlCol="0">
            <a:spAutoFit/>
          </a:bodyPr>
          <a:lstStyle/>
          <a:p>
            <a:pPr algn="ctr"/>
            <a:r>
              <a:rPr lang="en-GB" sz="1400" i="1" dirty="0" smtClean="0"/>
              <a:t>The </a:t>
            </a:r>
            <a:r>
              <a:rPr lang="en-GB" sz="1400" i="1" dirty="0"/>
              <a:t>curriculum is coherently planned and sequenced towards cumulatively sufficient knowledge and skills for future learning and </a:t>
            </a:r>
            <a:r>
              <a:rPr lang="en-GB" sz="1400" i="1" dirty="0" smtClean="0"/>
              <a:t>employment.</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(2)</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911" y="4869160"/>
            <a:ext cx="504056" cy="504056"/>
          </a:xfrm>
          <a:prstGeom prst="rect">
            <a:avLst/>
          </a:prstGeom>
        </p:spPr>
      </p:pic>
      <p:sp>
        <p:nvSpPr>
          <p:cNvPr id="7" name="TextBox 6"/>
          <p:cNvSpPr txBox="1"/>
          <p:nvPr/>
        </p:nvSpPr>
        <p:spPr>
          <a:xfrm>
            <a:off x="8100392" y="116632"/>
            <a:ext cx="936475"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INTENT</a:t>
            </a:r>
            <a:endParaRPr lang="en-GB"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49744"/>
            <a:ext cx="3611411" cy="4248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205"/>
          <a:stretch/>
        </p:blipFill>
        <p:spPr bwMode="auto">
          <a:xfrm>
            <a:off x="5463788" y="548680"/>
            <a:ext cx="3487730" cy="1995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3707904" y="532998"/>
            <a:ext cx="1744873" cy="1815882"/>
          </a:xfrm>
          <a:prstGeom prst="rect">
            <a:avLst/>
          </a:prstGeom>
          <a:noFill/>
        </p:spPr>
        <p:txBody>
          <a:bodyPr wrap="square" rtlCol="0">
            <a:spAutoFit/>
          </a:bodyPr>
          <a:lstStyle/>
          <a:p>
            <a:pPr algn="ctr"/>
            <a:r>
              <a:rPr lang="en-GB" sz="1600" i="1" dirty="0" smtClean="0"/>
              <a:t>Medium Term Plans and Progression of Skills documents are being created for every subject:</a:t>
            </a:r>
            <a:endParaRPr lang="en-GB" sz="1600" i="1" dirty="0"/>
          </a:p>
        </p:txBody>
      </p:sp>
      <p:sp>
        <p:nvSpPr>
          <p:cNvPr id="9" name="TextBox 8"/>
          <p:cNvSpPr txBox="1"/>
          <p:nvPr/>
        </p:nvSpPr>
        <p:spPr>
          <a:xfrm>
            <a:off x="6444208" y="4869160"/>
            <a:ext cx="2543024" cy="1815882"/>
          </a:xfrm>
          <a:prstGeom prst="rect">
            <a:avLst/>
          </a:prstGeom>
          <a:noFill/>
        </p:spPr>
        <p:txBody>
          <a:bodyPr wrap="square" rtlCol="0">
            <a:spAutoFit/>
          </a:bodyPr>
          <a:lstStyle/>
          <a:p>
            <a:pPr algn="ctr"/>
            <a:r>
              <a:rPr lang="en-GB" sz="1600" i="1" dirty="0" smtClean="0"/>
              <a:t>Robust monitoring schedule to ensure all lessons and planning is in line with our school curriculum intent and Guidance and Expectations</a:t>
            </a:r>
            <a:endParaRPr lang="en-GB" sz="1600" i="1" dirty="0"/>
          </a:p>
        </p:txBody>
      </p:sp>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67944" y="2708920"/>
            <a:ext cx="4752528" cy="2077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49987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48760" y="5212938"/>
            <a:ext cx="2160240" cy="1569660"/>
          </a:xfrm>
          <a:prstGeom prst="rect">
            <a:avLst/>
          </a:prstGeom>
          <a:noFill/>
        </p:spPr>
        <p:txBody>
          <a:bodyPr wrap="square" rtlCol="0">
            <a:spAutoFit/>
          </a:bodyPr>
          <a:lstStyle/>
          <a:p>
            <a:pPr algn="ctr"/>
            <a:r>
              <a:rPr lang="en-GB" sz="1600" i="1" dirty="0" smtClean="0"/>
              <a:t>VISAs have been created for every subject are with a focus on ‘inclusive’ practice.</a:t>
            </a:r>
          </a:p>
          <a:p>
            <a:endParaRPr lang="en-GB" sz="1600" i="1" dirty="0" smtClean="0"/>
          </a:p>
        </p:txBody>
      </p:sp>
      <p:sp>
        <p:nvSpPr>
          <p:cNvPr id="2" name="Title 1"/>
          <p:cNvSpPr>
            <a:spLocks noGrp="1"/>
          </p:cNvSpPr>
          <p:nvPr>
            <p:ph type="title"/>
          </p:nvPr>
        </p:nvSpPr>
        <p:spPr>
          <a:xfrm>
            <a:off x="2451977" y="5301208"/>
            <a:ext cx="6512511" cy="1143000"/>
          </a:xfrm>
        </p:spPr>
        <p:txBody>
          <a:bodyPr/>
          <a:lstStyle/>
          <a:p>
            <a:r>
              <a:rPr lang="en-GB" dirty="0" smtClean="0"/>
              <a:t>Quality of Education</a:t>
            </a:r>
            <a:endParaRPr lang="en-GB" dirty="0"/>
          </a:p>
        </p:txBody>
      </p:sp>
      <p:sp>
        <p:nvSpPr>
          <p:cNvPr id="4" name="TextBox 3"/>
          <p:cNvSpPr txBox="1"/>
          <p:nvPr/>
        </p:nvSpPr>
        <p:spPr>
          <a:xfrm>
            <a:off x="3275856" y="6165304"/>
            <a:ext cx="5688632" cy="523220"/>
          </a:xfrm>
          <a:prstGeom prst="rect">
            <a:avLst/>
          </a:prstGeom>
          <a:solidFill>
            <a:schemeClr val="accent3">
              <a:lumMod val="20000"/>
              <a:lumOff val="80000"/>
            </a:schemeClr>
          </a:solidFill>
        </p:spPr>
        <p:txBody>
          <a:bodyPr wrap="square" rtlCol="0">
            <a:spAutoFit/>
          </a:bodyPr>
          <a:lstStyle/>
          <a:p>
            <a:pPr algn="ctr"/>
            <a:r>
              <a:rPr lang="en-GB" sz="1400" i="1" dirty="0" smtClean="0"/>
              <a:t>The </a:t>
            </a:r>
            <a:r>
              <a:rPr lang="en-GB" sz="1400" i="1" dirty="0"/>
              <a:t>curriculum for SEND children is designed to be ambitious and to meet their </a:t>
            </a:r>
            <a:r>
              <a:rPr lang="en-GB" sz="1400" i="1" dirty="0" smtClean="0"/>
              <a:t>needs.</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(3)</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71800" y="5301208"/>
            <a:ext cx="504056" cy="504056"/>
          </a:xfrm>
          <a:prstGeom prst="rect">
            <a:avLst/>
          </a:prstGeom>
        </p:spPr>
      </p:pic>
      <p:sp>
        <p:nvSpPr>
          <p:cNvPr id="7" name="TextBox 6"/>
          <p:cNvSpPr txBox="1"/>
          <p:nvPr/>
        </p:nvSpPr>
        <p:spPr>
          <a:xfrm>
            <a:off x="8100392" y="116632"/>
            <a:ext cx="936475"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INTENT</a:t>
            </a:r>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57245" y="910704"/>
            <a:ext cx="2507243" cy="1870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32240" y="2852936"/>
            <a:ext cx="2206204" cy="1972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58273" y="3186310"/>
            <a:ext cx="1301959" cy="1970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9884" y="1442443"/>
            <a:ext cx="1582316" cy="1626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768883" y="116636"/>
            <a:ext cx="1603317" cy="12241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8152" y="3248442"/>
            <a:ext cx="2556832" cy="163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206720" y="260648"/>
            <a:ext cx="2365280" cy="1577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771800" y="1988840"/>
            <a:ext cx="1770336" cy="1259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51806" y="3645024"/>
            <a:ext cx="2268266" cy="1507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0" y="193144"/>
            <a:ext cx="2176856" cy="1815882"/>
          </a:xfrm>
          <a:prstGeom prst="rect">
            <a:avLst/>
          </a:prstGeom>
          <a:noFill/>
        </p:spPr>
        <p:txBody>
          <a:bodyPr wrap="square" rtlCol="0">
            <a:spAutoFit/>
          </a:bodyPr>
          <a:lstStyle/>
          <a:p>
            <a:pPr algn="ctr"/>
            <a:r>
              <a:rPr lang="en-GB" sz="1600" i="1" dirty="0" smtClean="0"/>
              <a:t>Taking part in PINS Teaching and Learning Audit on Adaptive teaching to create personalised tool kit for adaptive teaching.</a:t>
            </a:r>
            <a:endParaRPr lang="en-GB" sz="1600" i="1" dirty="0"/>
          </a:p>
        </p:txBody>
      </p:sp>
      <p:sp>
        <p:nvSpPr>
          <p:cNvPr id="18" name="TextBox 17"/>
          <p:cNvSpPr txBox="1"/>
          <p:nvPr/>
        </p:nvSpPr>
        <p:spPr>
          <a:xfrm>
            <a:off x="286638" y="2255701"/>
            <a:ext cx="2349522" cy="830997"/>
          </a:xfrm>
          <a:prstGeom prst="rect">
            <a:avLst/>
          </a:prstGeom>
          <a:solidFill>
            <a:schemeClr val="accent2"/>
          </a:solidFill>
        </p:spPr>
        <p:txBody>
          <a:bodyPr wrap="square" rtlCol="0">
            <a:spAutoFit/>
          </a:bodyPr>
          <a:lstStyle/>
          <a:p>
            <a:pPr algn="ctr"/>
            <a:r>
              <a:rPr lang="en-GB" sz="1600" i="1" dirty="0" smtClean="0"/>
              <a:t>CPD session for YLs on SEN linked to SEND – Teacher Handbook</a:t>
            </a:r>
            <a:endParaRPr lang="en-GB" sz="1600" i="1" dirty="0"/>
          </a:p>
        </p:txBody>
      </p:sp>
      <p:cxnSp>
        <p:nvCxnSpPr>
          <p:cNvPr id="9" name="Straight Arrow Connector 8"/>
          <p:cNvCxnSpPr/>
          <p:nvPr/>
        </p:nvCxnSpPr>
        <p:spPr>
          <a:xfrm flipV="1">
            <a:off x="2176856" y="4581128"/>
            <a:ext cx="882976" cy="86409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1724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7305" y="5145092"/>
            <a:ext cx="6512511" cy="1143000"/>
          </a:xfrm>
        </p:spPr>
        <p:txBody>
          <a:bodyPr/>
          <a:lstStyle/>
          <a:p>
            <a:r>
              <a:rPr lang="en-GB" dirty="0" smtClean="0"/>
              <a:t>Quality of Education</a:t>
            </a:r>
            <a:endParaRPr lang="en-GB" dirty="0"/>
          </a:p>
        </p:txBody>
      </p:sp>
      <p:sp>
        <p:nvSpPr>
          <p:cNvPr id="4" name="TextBox 3"/>
          <p:cNvSpPr txBox="1"/>
          <p:nvPr/>
        </p:nvSpPr>
        <p:spPr>
          <a:xfrm>
            <a:off x="3275856" y="6146140"/>
            <a:ext cx="5688632" cy="523220"/>
          </a:xfrm>
          <a:prstGeom prst="rect">
            <a:avLst/>
          </a:prstGeom>
          <a:solidFill>
            <a:schemeClr val="accent3">
              <a:lumMod val="20000"/>
              <a:lumOff val="80000"/>
            </a:schemeClr>
          </a:solidFill>
        </p:spPr>
        <p:txBody>
          <a:bodyPr wrap="square" rtlCol="0">
            <a:spAutoFit/>
          </a:bodyPr>
          <a:lstStyle/>
          <a:p>
            <a:pPr algn="ctr"/>
            <a:r>
              <a:rPr lang="en-GB" sz="1400" i="1" dirty="0" smtClean="0"/>
              <a:t>A </a:t>
            </a:r>
            <a:r>
              <a:rPr lang="en-GB" sz="1400" i="1" dirty="0"/>
              <a:t>full range of subjects is taught for as long as possible, ‘specialising’ only when </a:t>
            </a:r>
            <a:r>
              <a:rPr lang="en-GB" sz="1400" i="1" dirty="0" smtClean="0"/>
              <a:t>necessary. </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(4)</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7744" y="5157192"/>
            <a:ext cx="504056" cy="504056"/>
          </a:xfrm>
          <a:prstGeom prst="rect">
            <a:avLst/>
          </a:prstGeom>
        </p:spPr>
      </p:pic>
      <p:sp>
        <p:nvSpPr>
          <p:cNvPr id="7" name="TextBox 6"/>
          <p:cNvSpPr txBox="1"/>
          <p:nvPr/>
        </p:nvSpPr>
        <p:spPr>
          <a:xfrm>
            <a:off x="8100392" y="116632"/>
            <a:ext cx="936475"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INTENT</a:t>
            </a:r>
            <a:endParaRPr lang="en-GB"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65" y="275026"/>
            <a:ext cx="5079305" cy="293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2303" y="2420888"/>
            <a:ext cx="4598169" cy="2107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5508104" y="779220"/>
            <a:ext cx="3672408" cy="1569660"/>
          </a:xfrm>
          <a:prstGeom prst="rect">
            <a:avLst/>
          </a:prstGeom>
          <a:noFill/>
        </p:spPr>
        <p:txBody>
          <a:bodyPr wrap="square" rtlCol="0">
            <a:spAutoFit/>
          </a:bodyPr>
          <a:lstStyle/>
          <a:p>
            <a:pPr algn="ctr"/>
            <a:r>
              <a:rPr lang="en-GB" sz="1600" i="1" dirty="0" smtClean="0"/>
              <a:t>All class timetables are saved on the shared network. These have been checked by SLT and are monitored regularly by middle leaders as part of the weekly assessment and monitoring schedule.</a:t>
            </a:r>
            <a:endParaRPr lang="en-GB" sz="1600" i="1"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7704" y="3284983"/>
            <a:ext cx="2184436" cy="172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107504" y="3461019"/>
            <a:ext cx="1728192" cy="2554545"/>
          </a:xfrm>
          <a:prstGeom prst="rect">
            <a:avLst/>
          </a:prstGeom>
          <a:solidFill>
            <a:schemeClr val="tx2">
              <a:lumMod val="20000"/>
              <a:lumOff val="80000"/>
            </a:schemeClr>
          </a:solidFill>
        </p:spPr>
        <p:txBody>
          <a:bodyPr wrap="square" rtlCol="0">
            <a:spAutoFit/>
          </a:bodyPr>
          <a:lstStyle/>
          <a:p>
            <a:pPr algn="ctr"/>
            <a:r>
              <a:rPr lang="en-GB" sz="1600" i="1" dirty="0" smtClean="0"/>
              <a:t>Curriculum overviews have been created for each year group to show the full range of subjects taught in every year group for the academic year.</a:t>
            </a:r>
            <a:endParaRPr lang="en-GB" sz="1600" i="1" dirty="0"/>
          </a:p>
        </p:txBody>
      </p:sp>
    </p:spTree>
    <p:extLst>
      <p:ext uri="{BB962C8B-B14F-4D97-AF65-F5344CB8AC3E}">
        <p14:creationId xmlns:p14="http://schemas.microsoft.com/office/powerpoint/2010/main" val="63577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4806280"/>
            <a:ext cx="6512511" cy="1143000"/>
          </a:xfrm>
        </p:spPr>
        <p:txBody>
          <a:bodyPr/>
          <a:lstStyle/>
          <a:p>
            <a:r>
              <a:rPr lang="en-GB" dirty="0" smtClean="0"/>
              <a:t>Quality of Education</a:t>
            </a:r>
            <a:endParaRPr lang="en-GB" dirty="0"/>
          </a:p>
        </p:txBody>
      </p:sp>
      <p:sp>
        <p:nvSpPr>
          <p:cNvPr id="4" name="TextBox 3"/>
          <p:cNvSpPr txBox="1"/>
          <p:nvPr/>
        </p:nvSpPr>
        <p:spPr>
          <a:xfrm>
            <a:off x="3131840" y="5787261"/>
            <a:ext cx="5688632" cy="307777"/>
          </a:xfrm>
          <a:prstGeom prst="rect">
            <a:avLst/>
          </a:prstGeom>
          <a:solidFill>
            <a:schemeClr val="accent3">
              <a:lumMod val="20000"/>
              <a:lumOff val="80000"/>
            </a:schemeClr>
          </a:solidFill>
        </p:spPr>
        <p:txBody>
          <a:bodyPr wrap="square" rtlCol="0">
            <a:spAutoFit/>
          </a:bodyPr>
          <a:lstStyle/>
          <a:p>
            <a:pPr algn="ctr"/>
            <a:r>
              <a:rPr lang="en-GB" sz="1400" i="1" dirty="0" smtClean="0"/>
              <a:t>Teachers</a:t>
            </a:r>
            <a:r>
              <a:rPr lang="en-GB" sz="1400" i="1" baseline="30000" dirty="0" smtClean="0"/>
              <a:t> </a:t>
            </a:r>
            <a:r>
              <a:rPr lang="en-GB" sz="1400" i="1" dirty="0"/>
              <a:t>have good subject knowledge and effective </a:t>
            </a:r>
            <a:r>
              <a:rPr lang="en-GB" sz="1400" i="1" dirty="0" smtClean="0"/>
              <a:t>support. </a:t>
            </a:r>
            <a:endParaRPr lang="en-GB" sz="1400" i="1"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5816" y="4797152"/>
            <a:ext cx="504056" cy="504056"/>
          </a:xfrm>
          <a:prstGeom prst="rect">
            <a:avLst/>
          </a:prstGeom>
        </p:spPr>
      </p:pic>
      <p:sp>
        <p:nvSpPr>
          <p:cNvPr id="7" name="TextBox 6"/>
          <p:cNvSpPr txBox="1"/>
          <p:nvPr/>
        </p:nvSpPr>
        <p:spPr>
          <a:xfrm>
            <a:off x="7092280" y="116632"/>
            <a:ext cx="194316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IMPLEMENTATION</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710" y="116632"/>
            <a:ext cx="4391025" cy="207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4860032" y="620688"/>
            <a:ext cx="4032448" cy="1323439"/>
          </a:xfrm>
          <a:prstGeom prst="rect">
            <a:avLst/>
          </a:prstGeom>
          <a:solidFill>
            <a:schemeClr val="accent1">
              <a:lumMod val="40000"/>
              <a:lumOff val="60000"/>
            </a:schemeClr>
          </a:solidFill>
        </p:spPr>
        <p:txBody>
          <a:bodyPr wrap="square" rtlCol="0">
            <a:spAutoFit/>
          </a:bodyPr>
          <a:lstStyle/>
          <a:p>
            <a:pPr algn="ctr"/>
            <a:r>
              <a:rPr lang="en-GB" sz="1600" i="1" dirty="0" smtClean="0"/>
              <a:t>Weekly CPD sessions on school priorities including time to consult with our cluster (5.11.24). Detailed improvement cycle outlining CPD and support priorities for all staff (including TAs).</a:t>
            </a:r>
            <a:endParaRPr lang="en-GB" sz="1600" i="1" dirty="0"/>
          </a:p>
        </p:txBody>
      </p:sp>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44159" y="2001663"/>
            <a:ext cx="4100164" cy="2761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764" y="2348880"/>
            <a:ext cx="4126979" cy="104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323528" y="3431902"/>
            <a:ext cx="4536504" cy="1077218"/>
          </a:xfrm>
          <a:prstGeom prst="rect">
            <a:avLst/>
          </a:prstGeom>
          <a:noFill/>
        </p:spPr>
        <p:txBody>
          <a:bodyPr wrap="square" rtlCol="0">
            <a:spAutoFit/>
          </a:bodyPr>
          <a:lstStyle/>
          <a:p>
            <a:pPr algn="ctr"/>
            <a:r>
              <a:rPr lang="en-GB" sz="1600" i="1" dirty="0" smtClean="0"/>
              <a:t>School subscription to SS4E – courses run within the borough across a range of topics and subjects. Staff signposted to courses in line with school priorities e.g.</a:t>
            </a:r>
            <a:endParaRPr lang="en-GB" sz="1600" i="1" dirty="0"/>
          </a:p>
        </p:txBody>
      </p:sp>
      <p:sp>
        <p:nvSpPr>
          <p:cNvPr id="8" name="TextBox 7"/>
          <p:cNvSpPr txBox="1"/>
          <p:nvPr/>
        </p:nvSpPr>
        <p:spPr>
          <a:xfrm>
            <a:off x="390893" y="4509120"/>
            <a:ext cx="2452915" cy="2246769"/>
          </a:xfrm>
          <a:prstGeom prst="rect">
            <a:avLst/>
          </a:prstGeom>
          <a:solidFill>
            <a:schemeClr val="accent5">
              <a:lumMod val="20000"/>
              <a:lumOff val="80000"/>
            </a:schemeClr>
          </a:solidFill>
        </p:spPr>
        <p:txBody>
          <a:bodyPr wrap="square" rtlCol="0">
            <a:spAutoFit/>
          </a:bodyPr>
          <a:lstStyle/>
          <a:p>
            <a:pPr algn="ctr"/>
            <a:r>
              <a:rPr lang="en-GB" sz="1400" i="1" dirty="0" smtClean="0"/>
              <a:t>Subject Leaders (Maths, PE, Science, RE, Computing)</a:t>
            </a:r>
          </a:p>
          <a:p>
            <a:pPr algn="ctr"/>
            <a:r>
              <a:rPr lang="en-GB" sz="1400" i="1" dirty="0" smtClean="0"/>
              <a:t>Middle Leadership</a:t>
            </a:r>
          </a:p>
          <a:p>
            <a:pPr algn="ctr"/>
            <a:r>
              <a:rPr lang="en-GB" sz="1400" i="1" dirty="0" smtClean="0"/>
              <a:t>Raising Standards</a:t>
            </a:r>
            <a:endParaRPr lang="en-GB" i="1" dirty="0" smtClean="0"/>
          </a:p>
          <a:p>
            <a:pPr algn="ctr"/>
            <a:r>
              <a:rPr lang="en-GB" sz="1400" i="1" dirty="0" smtClean="0"/>
              <a:t>New to </a:t>
            </a:r>
            <a:r>
              <a:rPr lang="en-GB" sz="1400" i="1" dirty="0" err="1" smtClean="0"/>
              <a:t>Yr</a:t>
            </a:r>
            <a:r>
              <a:rPr lang="en-GB" sz="1400" i="1" dirty="0" smtClean="0"/>
              <a:t> 6</a:t>
            </a:r>
          </a:p>
          <a:p>
            <a:pPr algn="ctr"/>
            <a:r>
              <a:rPr lang="en-GB" sz="1400" i="1" dirty="0" smtClean="0"/>
              <a:t>Year 3/4 moderation</a:t>
            </a:r>
          </a:p>
          <a:p>
            <a:pPr algn="ctr"/>
            <a:r>
              <a:rPr lang="en-GB" sz="1400" i="1" dirty="0" smtClean="0"/>
              <a:t>ELSA</a:t>
            </a:r>
          </a:p>
          <a:p>
            <a:pPr algn="ctr"/>
            <a:r>
              <a:rPr lang="en-GB" sz="1400" i="1" dirty="0" smtClean="0"/>
              <a:t>RWI</a:t>
            </a:r>
          </a:p>
          <a:p>
            <a:pPr algn="ctr"/>
            <a:r>
              <a:rPr lang="en-GB" sz="1400" i="1" dirty="0" smtClean="0"/>
              <a:t>Mental Health Lead</a:t>
            </a:r>
          </a:p>
          <a:p>
            <a:pPr algn="ctr"/>
            <a:r>
              <a:rPr lang="en-GB" sz="1400" i="1" dirty="0" err="1" smtClean="0"/>
              <a:t>Oracy</a:t>
            </a:r>
            <a:endParaRPr lang="en-GB" sz="1400" i="1" dirty="0" smtClean="0"/>
          </a:p>
        </p:txBody>
      </p:sp>
      <p:cxnSp>
        <p:nvCxnSpPr>
          <p:cNvPr id="17" name="Elbow Connector 16"/>
          <p:cNvCxnSpPr/>
          <p:nvPr/>
        </p:nvCxnSpPr>
        <p:spPr>
          <a:xfrm rot="10800000" flipH="1" flipV="1">
            <a:off x="517369" y="3970511"/>
            <a:ext cx="22182" cy="1816750"/>
          </a:xfrm>
          <a:prstGeom prst="bentConnector3">
            <a:avLst>
              <a:gd name="adj1" fmla="val -1030565"/>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(5)</a:t>
            </a:r>
            <a:endParaRPr lang="en-GB" dirty="0"/>
          </a:p>
        </p:txBody>
      </p:sp>
    </p:spTree>
    <p:extLst>
      <p:ext uri="{BB962C8B-B14F-4D97-AF65-F5344CB8AC3E}">
        <p14:creationId xmlns:p14="http://schemas.microsoft.com/office/powerpoint/2010/main" val="15906068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9929" y="4786213"/>
            <a:ext cx="6512511" cy="1143000"/>
          </a:xfrm>
        </p:spPr>
        <p:txBody>
          <a:bodyPr/>
          <a:lstStyle/>
          <a:p>
            <a:r>
              <a:rPr lang="en-GB" dirty="0" smtClean="0"/>
              <a:t>Quality of Education</a:t>
            </a:r>
            <a:endParaRPr lang="en-GB" dirty="0"/>
          </a:p>
        </p:txBody>
      </p:sp>
      <p:sp>
        <p:nvSpPr>
          <p:cNvPr id="4" name="TextBox 3"/>
          <p:cNvSpPr txBox="1"/>
          <p:nvPr/>
        </p:nvSpPr>
        <p:spPr>
          <a:xfrm>
            <a:off x="3131840" y="5589240"/>
            <a:ext cx="5688632" cy="1169551"/>
          </a:xfrm>
          <a:prstGeom prst="rect">
            <a:avLst/>
          </a:prstGeom>
          <a:solidFill>
            <a:schemeClr val="accent3">
              <a:lumMod val="20000"/>
              <a:lumOff val="80000"/>
            </a:schemeClr>
          </a:solidFill>
        </p:spPr>
        <p:txBody>
          <a:bodyPr wrap="square" rtlCol="0">
            <a:spAutoFit/>
          </a:bodyPr>
          <a:lstStyle/>
          <a:p>
            <a:pPr algn="ctr"/>
            <a:r>
              <a:rPr lang="en-GB" sz="1400" i="1" dirty="0" smtClean="0"/>
              <a:t>Teachers </a:t>
            </a:r>
            <a:r>
              <a:rPr lang="en-GB" sz="1400" i="1" dirty="0"/>
              <a:t>present subject matter clearly, promoting appropriate discussion about the subject matter they are teaching. They check learners’ understanding systematically, identify misconceptions accurately and provide clear, direct feedback. They respond and adapt their teaching as necessary. </a:t>
            </a:r>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(6)</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50368" y="4869160"/>
            <a:ext cx="504056" cy="504056"/>
          </a:xfrm>
          <a:prstGeom prst="rect">
            <a:avLst/>
          </a:prstGeom>
        </p:spPr>
      </p:pic>
      <p:sp>
        <p:nvSpPr>
          <p:cNvPr id="7" name="TextBox 6"/>
          <p:cNvSpPr txBox="1"/>
          <p:nvPr/>
        </p:nvSpPr>
        <p:spPr>
          <a:xfrm>
            <a:off x="7092280" y="116632"/>
            <a:ext cx="194316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IMPLEMENTATION</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1" y="995045"/>
            <a:ext cx="3528392" cy="10360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467544" y="124672"/>
            <a:ext cx="6048672" cy="830997"/>
          </a:xfrm>
          <a:prstGeom prst="rect">
            <a:avLst/>
          </a:prstGeom>
          <a:solidFill>
            <a:schemeClr val="bg2"/>
          </a:solidFill>
        </p:spPr>
        <p:txBody>
          <a:bodyPr wrap="square" rtlCol="0">
            <a:spAutoFit/>
          </a:bodyPr>
          <a:lstStyle/>
          <a:p>
            <a:pPr algn="ctr"/>
            <a:r>
              <a:rPr lang="en-GB" sz="1600" i="1" dirty="0" smtClean="0"/>
              <a:t>YLs and SLT monitoring of all year groups (4 week cycle) with clear feedback to all teaching staff allowing teachers to adapt and respond as required. Next steps monitored.</a:t>
            </a:r>
            <a:endParaRPr lang="en-GB" sz="1600" i="1"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1538" y="1268760"/>
            <a:ext cx="5219874" cy="1057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Arrow Connector 9"/>
          <p:cNvCxnSpPr/>
          <p:nvPr/>
        </p:nvCxnSpPr>
        <p:spPr>
          <a:xfrm>
            <a:off x="5886416" y="780473"/>
            <a:ext cx="197752" cy="63230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9833" y="2582887"/>
            <a:ext cx="5256583" cy="19262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287523" y="4581128"/>
            <a:ext cx="1908213" cy="2062103"/>
          </a:xfrm>
          <a:prstGeom prst="rect">
            <a:avLst/>
          </a:prstGeom>
          <a:noFill/>
        </p:spPr>
        <p:txBody>
          <a:bodyPr wrap="square" rtlCol="0">
            <a:spAutoFit/>
          </a:bodyPr>
          <a:lstStyle/>
          <a:p>
            <a:pPr algn="ctr"/>
            <a:r>
              <a:rPr lang="en-GB" sz="1600" i="1" dirty="0" smtClean="0"/>
              <a:t>Singing assembly added to timetables to enable year teams to meet weekly to discuss assessment and monitoring priorities.</a:t>
            </a:r>
            <a:endParaRPr lang="en-GB" sz="1600" i="1" dirty="0"/>
          </a:p>
        </p:txBody>
      </p:sp>
      <p:cxnSp>
        <p:nvCxnSpPr>
          <p:cNvPr id="18" name="Straight Arrow Connector 17"/>
          <p:cNvCxnSpPr/>
          <p:nvPr/>
        </p:nvCxnSpPr>
        <p:spPr>
          <a:xfrm flipV="1">
            <a:off x="915633" y="3717032"/>
            <a:ext cx="560023" cy="86409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pic>
        <p:nvPicPr>
          <p:cNvPr id="2054"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28718" y="2582887"/>
            <a:ext cx="2957547" cy="2248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22" name="Straight Arrow Connector 21"/>
          <p:cNvCxnSpPr/>
          <p:nvPr/>
        </p:nvCxnSpPr>
        <p:spPr>
          <a:xfrm flipV="1">
            <a:off x="7740352" y="3546004"/>
            <a:ext cx="748592" cy="2619300"/>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8473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560" y="4786213"/>
            <a:ext cx="6512511" cy="1143000"/>
          </a:xfrm>
        </p:spPr>
        <p:txBody>
          <a:bodyPr/>
          <a:lstStyle/>
          <a:p>
            <a:r>
              <a:rPr lang="en-GB" sz="4400" dirty="0" smtClean="0"/>
              <a:t>Quality of Education</a:t>
            </a:r>
            <a:endParaRPr lang="en-GB" sz="4400" dirty="0"/>
          </a:p>
        </p:txBody>
      </p:sp>
      <p:sp>
        <p:nvSpPr>
          <p:cNvPr id="4" name="TextBox 3"/>
          <p:cNvSpPr txBox="1"/>
          <p:nvPr/>
        </p:nvSpPr>
        <p:spPr>
          <a:xfrm>
            <a:off x="251520" y="5661248"/>
            <a:ext cx="5688632" cy="523220"/>
          </a:xfrm>
          <a:prstGeom prst="rect">
            <a:avLst/>
          </a:prstGeom>
          <a:solidFill>
            <a:schemeClr val="accent3">
              <a:lumMod val="20000"/>
              <a:lumOff val="80000"/>
            </a:schemeClr>
          </a:solidFill>
        </p:spPr>
        <p:txBody>
          <a:bodyPr wrap="square" rtlCol="0">
            <a:spAutoFit/>
          </a:bodyPr>
          <a:lstStyle/>
          <a:p>
            <a:pPr algn="ctr"/>
            <a:r>
              <a:rPr lang="en-GB" sz="1400" i="1" dirty="0" smtClean="0"/>
              <a:t>Teaching </a:t>
            </a:r>
            <a:r>
              <a:rPr lang="en-GB" sz="1400" i="1" dirty="0"/>
              <a:t>is designed to help learners to remember content in the long term and to integrate new knowledge into larger </a:t>
            </a:r>
            <a:r>
              <a:rPr lang="en-GB" sz="1400" i="1" dirty="0" smtClean="0"/>
              <a:t>concepts.</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(7)</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4869160"/>
            <a:ext cx="504056" cy="504056"/>
          </a:xfrm>
          <a:prstGeom prst="rect">
            <a:avLst/>
          </a:prstGeom>
        </p:spPr>
      </p:pic>
      <p:sp>
        <p:nvSpPr>
          <p:cNvPr id="7" name="TextBox 6"/>
          <p:cNvSpPr txBox="1"/>
          <p:nvPr/>
        </p:nvSpPr>
        <p:spPr>
          <a:xfrm>
            <a:off x="7092280" y="116632"/>
            <a:ext cx="194316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IMPLEMENTATION</a:t>
            </a: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57500"/>
            <a:ext cx="6176938" cy="126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150912"/>
            <a:ext cx="5187305" cy="934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804248" y="651537"/>
            <a:ext cx="2216498" cy="3539430"/>
          </a:xfrm>
          <a:prstGeom prst="rect">
            <a:avLst/>
          </a:prstGeom>
          <a:noFill/>
        </p:spPr>
        <p:txBody>
          <a:bodyPr wrap="square" rtlCol="0">
            <a:spAutoFit/>
          </a:bodyPr>
          <a:lstStyle/>
          <a:p>
            <a:pPr algn="ctr"/>
            <a:r>
              <a:rPr lang="en-GB" sz="1600" i="1" dirty="0" smtClean="0"/>
              <a:t>Clear lesson design structure with ‘icons’ and guidance and expectations for staff so that ALL lessons are designed around a set structure designed to help pupils learn and remember more. This is highlighted as a priority in our new staff induction checklist too.</a:t>
            </a:r>
            <a:endParaRPr lang="en-GB" sz="1600" i="1" dirty="0"/>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1440" y="2991795"/>
            <a:ext cx="2813521" cy="1512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4139952" y="2611651"/>
            <a:ext cx="2216498" cy="338554"/>
          </a:xfrm>
          <a:prstGeom prst="rect">
            <a:avLst/>
          </a:prstGeom>
          <a:noFill/>
        </p:spPr>
        <p:txBody>
          <a:bodyPr wrap="square" rtlCol="0">
            <a:spAutoFit/>
          </a:bodyPr>
          <a:lstStyle/>
          <a:p>
            <a:pPr algn="ctr"/>
            <a:r>
              <a:rPr lang="en-GB" sz="1600" i="1" u="sng" dirty="0" smtClean="0"/>
              <a:t>Lesson Icons:</a:t>
            </a:r>
            <a:endParaRPr lang="en-GB" sz="1600" i="1" u="sng" dirty="0"/>
          </a:p>
        </p:txBody>
      </p:sp>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5235" y="2843386"/>
            <a:ext cx="3572669" cy="1809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699318" y="2467635"/>
            <a:ext cx="2216498" cy="338554"/>
          </a:xfrm>
          <a:prstGeom prst="rect">
            <a:avLst/>
          </a:prstGeom>
          <a:noFill/>
        </p:spPr>
        <p:txBody>
          <a:bodyPr wrap="square" rtlCol="0">
            <a:spAutoFit/>
          </a:bodyPr>
          <a:lstStyle/>
          <a:p>
            <a:pPr algn="ctr"/>
            <a:r>
              <a:rPr lang="en-GB" sz="1600" i="1" u="sng" dirty="0" smtClean="0"/>
              <a:t>Remember to:</a:t>
            </a:r>
            <a:endParaRPr lang="en-GB" sz="1600" i="1" u="sng" dirty="0"/>
          </a:p>
        </p:txBody>
      </p:sp>
      <p:pic>
        <p:nvPicPr>
          <p:cNvPr id="3079"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84169" y="4797152"/>
            <a:ext cx="2936578" cy="1959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6691763" y="4387354"/>
            <a:ext cx="2216498" cy="338554"/>
          </a:xfrm>
          <a:prstGeom prst="rect">
            <a:avLst/>
          </a:prstGeom>
          <a:noFill/>
        </p:spPr>
        <p:txBody>
          <a:bodyPr wrap="square" rtlCol="0">
            <a:spAutoFit/>
          </a:bodyPr>
          <a:lstStyle/>
          <a:p>
            <a:pPr algn="ctr"/>
            <a:r>
              <a:rPr lang="en-GB" sz="1600" i="1" u="sng" dirty="0" smtClean="0"/>
              <a:t>Subject monitoring:</a:t>
            </a:r>
            <a:endParaRPr lang="en-GB" sz="1600" i="1" u="sng" dirty="0"/>
          </a:p>
        </p:txBody>
      </p:sp>
    </p:spTree>
    <p:extLst>
      <p:ext uri="{BB962C8B-B14F-4D97-AF65-F5344CB8AC3E}">
        <p14:creationId xmlns:p14="http://schemas.microsoft.com/office/powerpoint/2010/main" val="1695888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289" y="5145092"/>
            <a:ext cx="6512511" cy="1143000"/>
          </a:xfrm>
        </p:spPr>
        <p:txBody>
          <a:bodyPr/>
          <a:lstStyle/>
          <a:p>
            <a:r>
              <a:rPr lang="en-GB" dirty="0" smtClean="0"/>
              <a:t>Quality of Education</a:t>
            </a:r>
            <a:endParaRPr lang="en-GB" dirty="0"/>
          </a:p>
        </p:txBody>
      </p:sp>
      <p:sp>
        <p:nvSpPr>
          <p:cNvPr id="4" name="TextBox 3"/>
          <p:cNvSpPr txBox="1"/>
          <p:nvPr/>
        </p:nvSpPr>
        <p:spPr>
          <a:xfrm>
            <a:off x="3131840" y="6093296"/>
            <a:ext cx="5688632" cy="523220"/>
          </a:xfrm>
          <a:prstGeom prst="rect">
            <a:avLst/>
          </a:prstGeom>
          <a:solidFill>
            <a:schemeClr val="accent3">
              <a:lumMod val="20000"/>
              <a:lumOff val="80000"/>
            </a:schemeClr>
          </a:solidFill>
        </p:spPr>
        <p:txBody>
          <a:bodyPr wrap="square" rtlCol="0">
            <a:spAutoFit/>
          </a:bodyPr>
          <a:lstStyle/>
          <a:p>
            <a:pPr algn="ctr"/>
            <a:r>
              <a:rPr lang="en-GB" sz="1400" i="1" dirty="0" smtClean="0"/>
              <a:t>Teachers </a:t>
            </a:r>
            <a:r>
              <a:rPr lang="en-GB" sz="1400" i="1" dirty="0"/>
              <a:t>use assessment to help learners embed and use knowledge fluently or to check understanding and inform </a:t>
            </a:r>
            <a:r>
              <a:rPr lang="en-GB" sz="1400" i="1" dirty="0" smtClean="0"/>
              <a:t>teaching.</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(8)</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5228039"/>
            <a:ext cx="504056" cy="504056"/>
          </a:xfrm>
          <a:prstGeom prst="rect">
            <a:avLst/>
          </a:prstGeom>
        </p:spPr>
      </p:pic>
      <p:sp>
        <p:nvSpPr>
          <p:cNvPr id="7" name="TextBox 6"/>
          <p:cNvSpPr txBox="1"/>
          <p:nvPr/>
        </p:nvSpPr>
        <p:spPr>
          <a:xfrm>
            <a:off x="7092280" y="116632"/>
            <a:ext cx="194316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IMPLEMENTATION</a:t>
            </a:r>
            <a:endParaRPr lang="en-GB" dirty="0"/>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5813"/>
          <a:stretch/>
        </p:blipFill>
        <p:spPr bwMode="auto">
          <a:xfrm>
            <a:off x="467544" y="629399"/>
            <a:ext cx="4606454" cy="193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6512" y="44624"/>
            <a:ext cx="5708886" cy="584775"/>
          </a:xfrm>
          <a:prstGeom prst="rect">
            <a:avLst/>
          </a:prstGeom>
          <a:noFill/>
        </p:spPr>
        <p:txBody>
          <a:bodyPr wrap="square" rtlCol="0">
            <a:spAutoFit/>
          </a:bodyPr>
          <a:lstStyle/>
          <a:p>
            <a:pPr algn="ctr"/>
            <a:r>
              <a:rPr lang="en-GB" sz="1600" i="1" dirty="0" smtClean="0"/>
              <a:t>RSL analysis of Autumn Term data – Priorities and next steps outlined and shared with </a:t>
            </a:r>
            <a:r>
              <a:rPr lang="en-GB" sz="1600" i="1" dirty="0" err="1" smtClean="0"/>
              <a:t>Yls</a:t>
            </a:r>
            <a:r>
              <a:rPr lang="en-GB" sz="1600" i="1" dirty="0"/>
              <a:t>.</a:t>
            </a:r>
            <a:r>
              <a:rPr lang="en-GB" sz="1600" i="1" dirty="0" smtClean="0"/>
              <a:t> </a:t>
            </a:r>
            <a:endParaRPr lang="en-GB" sz="1600" i="1" dirty="0"/>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5851" y="3222964"/>
            <a:ext cx="6798637" cy="1934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1691680" y="2658978"/>
            <a:ext cx="7560840" cy="553998"/>
          </a:xfrm>
          <a:prstGeom prst="rect">
            <a:avLst/>
          </a:prstGeom>
          <a:noFill/>
        </p:spPr>
        <p:txBody>
          <a:bodyPr wrap="square" rtlCol="0">
            <a:spAutoFit/>
          </a:bodyPr>
          <a:lstStyle/>
          <a:p>
            <a:pPr algn="ctr"/>
            <a:r>
              <a:rPr lang="en-GB" sz="1500" i="1" dirty="0" smtClean="0"/>
              <a:t>QLAs completed for each pupil, in Reading, Maths and GPS for each assessment window. These are then used to inform planning, interventions and home learning.</a:t>
            </a:r>
            <a:endParaRPr lang="en-GB" sz="1500" i="1" dirty="0"/>
          </a:p>
        </p:txBody>
      </p:sp>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258" y="2852936"/>
            <a:ext cx="1411913" cy="2725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p:nvSpPr>
        <p:spPr>
          <a:xfrm>
            <a:off x="532404" y="5661248"/>
            <a:ext cx="1519316" cy="830997"/>
          </a:xfrm>
          <a:prstGeom prst="rect">
            <a:avLst/>
          </a:prstGeom>
          <a:solidFill>
            <a:schemeClr val="accent5">
              <a:lumMod val="60000"/>
              <a:lumOff val="40000"/>
            </a:schemeClr>
          </a:solidFill>
        </p:spPr>
        <p:txBody>
          <a:bodyPr wrap="square" rtlCol="0">
            <a:spAutoFit/>
          </a:bodyPr>
          <a:lstStyle/>
          <a:p>
            <a:pPr algn="ctr"/>
            <a:r>
              <a:rPr lang="en-GB" sz="1600" i="1" dirty="0" smtClean="0"/>
              <a:t>PPMs planned after each assessment.</a:t>
            </a:r>
            <a:endParaRPr lang="en-GB" sz="1600" i="1" dirty="0"/>
          </a:p>
        </p:txBody>
      </p:sp>
      <p:sp>
        <p:nvSpPr>
          <p:cNvPr id="10" name="Rectangle 9"/>
          <p:cNvSpPr/>
          <p:nvPr/>
        </p:nvSpPr>
        <p:spPr>
          <a:xfrm>
            <a:off x="107504" y="4841865"/>
            <a:ext cx="1512168" cy="78947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01"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34748" y="746430"/>
            <a:ext cx="3446391" cy="1842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4044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O:\SENDCO\PINS\Sensory audit\100002786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8930" b="10016"/>
          <a:stretch/>
        </p:blipFill>
        <p:spPr bwMode="auto">
          <a:xfrm>
            <a:off x="5949416" y="700970"/>
            <a:ext cx="3087080" cy="228770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523985" y="4786213"/>
            <a:ext cx="6512511" cy="1143000"/>
          </a:xfrm>
        </p:spPr>
        <p:txBody>
          <a:bodyPr/>
          <a:lstStyle/>
          <a:p>
            <a:r>
              <a:rPr lang="en-GB" dirty="0" smtClean="0"/>
              <a:t>Quality of Education</a:t>
            </a:r>
            <a:endParaRPr lang="en-GB" dirty="0"/>
          </a:p>
        </p:txBody>
      </p:sp>
      <p:sp>
        <p:nvSpPr>
          <p:cNvPr id="4" name="TextBox 3"/>
          <p:cNvSpPr txBox="1"/>
          <p:nvPr/>
        </p:nvSpPr>
        <p:spPr>
          <a:xfrm>
            <a:off x="3491880" y="5715253"/>
            <a:ext cx="5400600" cy="954107"/>
          </a:xfrm>
          <a:prstGeom prst="rect">
            <a:avLst/>
          </a:prstGeom>
          <a:solidFill>
            <a:schemeClr val="accent3">
              <a:lumMod val="20000"/>
              <a:lumOff val="80000"/>
            </a:schemeClr>
          </a:solidFill>
        </p:spPr>
        <p:txBody>
          <a:bodyPr wrap="square" rtlCol="0">
            <a:spAutoFit/>
          </a:bodyPr>
          <a:lstStyle/>
          <a:p>
            <a:pPr algn="ctr"/>
            <a:r>
              <a:rPr lang="en-GB" sz="1400" i="1" dirty="0" smtClean="0"/>
              <a:t>Teachers </a:t>
            </a:r>
            <a:r>
              <a:rPr lang="en-GB" sz="1400" i="1" dirty="0"/>
              <a:t>create an environment that allows the learner to focus on learning. Resources and </a:t>
            </a:r>
            <a:r>
              <a:rPr lang="en-GB" sz="1400" i="1" dirty="0" smtClean="0"/>
              <a:t>materials </a:t>
            </a:r>
            <a:r>
              <a:rPr lang="en-GB" sz="1400" i="1" dirty="0"/>
              <a:t>used reflect ambitious intentions and clearly support a coherently planned and sequenced </a:t>
            </a:r>
            <a:r>
              <a:rPr lang="en-GB" sz="1400" i="1" dirty="0" smtClean="0"/>
              <a:t>curriculum.</a:t>
            </a:r>
            <a:endParaRPr lang="en-GB" sz="1400" i="1" dirty="0"/>
          </a:p>
        </p:txBody>
      </p:sp>
      <p:sp>
        <p:nvSpPr>
          <p:cNvPr id="5" name="TextBox 4"/>
          <p:cNvSpPr txBox="1"/>
          <p:nvPr/>
        </p:nvSpPr>
        <p:spPr>
          <a:xfrm>
            <a:off x="107504" y="6381328"/>
            <a:ext cx="476412" cy="369332"/>
          </a:xfrm>
          <a:prstGeom prst="rect">
            <a:avLst/>
          </a:prstGeom>
          <a:noFill/>
        </p:spPr>
        <p:txBody>
          <a:bodyPr wrap="none" rtlCol="0">
            <a:spAutoFit/>
          </a:bodyPr>
          <a:lstStyle/>
          <a:p>
            <a:r>
              <a:rPr lang="en-GB" dirty="0" smtClean="0"/>
              <a:t>(9)</a:t>
            </a:r>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4424" y="4869160"/>
            <a:ext cx="504056" cy="504056"/>
          </a:xfrm>
          <a:prstGeom prst="rect">
            <a:avLst/>
          </a:prstGeom>
        </p:spPr>
      </p:pic>
      <p:sp>
        <p:nvSpPr>
          <p:cNvPr id="7" name="TextBox 6"/>
          <p:cNvSpPr txBox="1"/>
          <p:nvPr/>
        </p:nvSpPr>
        <p:spPr>
          <a:xfrm>
            <a:off x="7092280" y="116632"/>
            <a:ext cx="194316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IMPLEMENTATION</a:t>
            </a:r>
            <a:endParaRPr lang="en-GB" dirty="0"/>
          </a:p>
        </p:txBody>
      </p:sp>
      <p:sp>
        <p:nvSpPr>
          <p:cNvPr id="8" name="TextBox 7"/>
          <p:cNvSpPr txBox="1"/>
          <p:nvPr/>
        </p:nvSpPr>
        <p:spPr>
          <a:xfrm>
            <a:off x="87250" y="149731"/>
            <a:ext cx="5708886" cy="830997"/>
          </a:xfrm>
          <a:prstGeom prst="rect">
            <a:avLst/>
          </a:prstGeom>
          <a:noFill/>
        </p:spPr>
        <p:txBody>
          <a:bodyPr wrap="square" rtlCol="0">
            <a:spAutoFit/>
          </a:bodyPr>
          <a:lstStyle/>
          <a:p>
            <a:pPr algn="ctr"/>
            <a:r>
              <a:rPr lang="en-GB" sz="1600" i="1" dirty="0" smtClean="0"/>
              <a:t>PINs (Partners in </a:t>
            </a:r>
            <a:r>
              <a:rPr lang="en-GB" sz="1600" i="1" dirty="0" err="1" smtClean="0"/>
              <a:t>Neurodiversity</a:t>
            </a:r>
            <a:r>
              <a:rPr lang="en-GB" sz="1600" i="1" dirty="0" smtClean="0"/>
              <a:t>) Project begun. Actions shared with </a:t>
            </a:r>
            <a:r>
              <a:rPr lang="en-GB" sz="1600" i="1" dirty="0" err="1" smtClean="0"/>
              <a:t>Yls</a:t>
            </a:r>
            <a:r>
              <a:rPr lang="en-GB" sz="1600" i="1" dirty="0" smtClean="0"/>
              <a:t> including images. Learning environment checklist updated and circulated.</a:t>
            </a:r>
            <a:endParaRPr lang="en-GB" sz="1600" i="1" dirty="0"/>
          </a:p>
        </p:txBody>
      </p:sp>
      <p:sp>
        <p:nvSpPr>
          <p:cNvPr id="9" name="Rectangle 8"/>
          <p:cNvSpPr/>
          <p:nvPr/>
        </p:nvSpPr>
        <p:spPr>
          <a:xfrm>
            <a:off x="2385301" y="3246656"/>
            <a:ext cx="5643083" cy="646331"/>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6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‘Aim high – include all’</a:t>
            </a:r>
            <a:endParaRPr lang="en-US" sz="36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10" name="TextBox 9"/>
          <p:cNvSpPr txBox="1"/>
          <p:nvPr/>
        </p:nvSpPr>
        <p:spPr>
          <a:xfrm>
            <a:off x="3183594" y="3996353"/>
            <a:ext cx="5708886" cy="584775"/>
          </a:xfrm>
          <a:prstGeom prst="rect">
            <a:avLst/>
          </a:prstGeom>
          <a:noFill/>
        </p:spPr>
        <p:txBody>
          <a:bodyPr wrap="square" rtlCol="0">
            <a:spAutoFit/>
          </a:bodyPr>
          <a:lstStyle/>
          <a:p>
            <a:pPr algn="ctr"/>
            <a:r>
              <a:rPr lang="en-GB" sz="1600" i="1" dirty="0" smtClean="0"/>
              <a:t>‘Aim High – Include All’ philosophy encouraged across the school to ensure a ‘ceiling’ isn’t put on pupils learning. </a:t>
            </a:r>
            <a:endParaRPr lang="en-GB" sz="1600" i="1" dirty="0"/>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 y="1700020"/>
            <a:ext cx="24765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63622" y="1156351"/>
            <a:ext cx="1866900"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5"/>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69975" t="6933" b="53007"/>
          <a:stretch/>
        </p:blipFill>
        <p:spPr bwMode="auto">
          <a:xfrm>
            <a:off x="250817" y="4068361"/>
            <a:ext cx="2361101" cy="137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395536" y="5517232"/>
            <a:ext cx="2710916" cy="830997"/>
          </a:xfrm>
          <a:prstGeom prst="rect">
            <a:avLst/>
          </a:prstGeom>
          <a:solidFill>
            <a:schemeClr val="accent2">
              <a:lumMod val="60000"/>
              <a:lumOff val="40000"/>
            </a:schemeClr>
          </a:solidFill>
        </p:spPr>
        <p:txBody>
          <a:bodyPr wrap="square" rtlCol="0">
            <a:spAutoFit/>
          </a:bodyPr>
          <a:lstStyle/>
          <a:p>
            <a:pPr algn="ctr"/>
            <a:r>
              <a:rPr lang="en-GB" sz="1600" i="1" dirty="0" smtClean="0"/>
              <a:t>High quality resources and materials available for teachers to plan from</a:t>
            </a:r>
            <a:endParaRPr lang="en-GB" sz="1600" i="1" dirty="0"/>
          </a:p>
        </p:txBody>
      </p:sp>
      <p:pic>
        <p:nvPicPr>
          <p:cNvPr id="5124"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1560" y="3335182"/>
            <a:ext cx="1501460" cy="669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6" name="Straight Arrow Connector 15"/>
          <p:cNvCxnSpPr/>
          <p:nvPr/>
        </p:nvCxnSpPr>
        <p:spPr>
          <a:xfrm>
            <a:off x="5206842" y="700970"/>
            <a:ext cx="560023" cy="576831"/>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pic>
        <p:nvPicPr>
          <p:cNvPr id="18" name="Picture 2" descr="O:\SENDCO\PINS\Sensory audit\1000027885.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12346" y="1652996"/>
            <a:ext cx="2055798" cy="1541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8380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289" y="4786213"/>
            <a:ext cx="6512511" cy="1143000"/>
          </a:xfrm>
        </p:spPr>
        <p:txBody>
          <a:bodyPr/>
          <a:lstStyle/>
          <a:p>
            <a:r>
              <a:rPr lang="en-GB" dirty="0" smtClean="0"/>
              <a:t>Quality of Education</a:t>
            </a:r>
            <a:endParaRPr lang="en-GB" dirty="0"/>
          </a:p>
        </p:txBody>
      </p:sp>
      <p:sp>
        <p:nvSpPr>
          <p:cNvPr id="4" name="TextBox 3"/>
          <p:cNvSpPr txBox="1"/>
          <p:nvPr/>
        </p:nvSpPr>
        <p:spPr>
          <a:xfrm>
            <a:off x="3131840" y="5733256"/>
            <a:ext cx="5688632" cy="954107"/>
          </a:xfrm>
          <a:prstGeom prst="rect">
            <a:avLst/>
          </a:prstGeom>
          <a:solidFill>
            <a:schemeClr val="accent3">
              <a:lumMod val="20000"/>
              <a:lumOff val="80000"/>
            </a:schemeClr>
          </a:solidFill>
        </p:spPr>
        <p:txBody>
          <a:bodyPr wrap="square" rtlCol="0">
            <a:spAutoFit/>
          </a:bodyPr>
          <a:lstStyle/>
          <a:p>
            <a:pPr algn="ctr"/>
            <a:r>
              <a:rPr lang="en-GB" sz="1400" i="1" dirty="0" smtClean="0"/>
              <a:t>A </a:t>
            </a:r>
            <a:r>
              <a:rPr lang="en-GB" sz="1400" i="1" dirty="0"/>
              <a:t>rigorous approach to the teaching of reading develops learners’ confidence and enjoyment in reading. At the early stages of learning to read, reading materials are closely matched to learners’ phonics </a:t>
            </a:r>
            <a:r>
              <a:rPr lang="en-GB" sz="1400" i="1" dirty="0" smtClean="0"/>
              <a:t>knowledge. </a:t>
            </a:r>
            <a:endParaRPr lang="en-GB" sz="1400" i="1" dirty="0"/>
          </a:p>
        </p:txBody>
      </p:sp>
      <p:sp>
        <p:nvSpPr>
          <p:cNvPr id="5" name="TextBox 4"/>
          <p:cNvSpPr txBox="1"/>
          <p:nvPr/>
        </p:nvSpPr>
        <p:spPr>
          <a:xfrm>
            <a:off x="107504" y="6381328"/>
            <a:ext cx="598241" cy="369332"/>
          </a:xfrm>
          <a:prstGeom prst="rect">
            <a:avLst/>
          </a:prstGeom>
          <a:noFill/>
        </p:spPr>
        <p:txBody>
          <a:bodyPr wrap="none" rtlCol="0">
            <a:spAutoFit/>
          </a:bodyPr>
          <a:lstStyle/>
          <a:p>
            <a:r>
              <a:rPr lang="en-GB" dirty="0" smtClean="0"/>
              <a:t>(10)</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4869160"/>
            <a:ext cx="504056" cy="504056"/>
          </a:xfrm>
          <a:prstGeom prst="rect">
            <a:avLst/>
          </a:prstGeom>
        </p:spPr>
      </p:pic>
      <p:sp>
        <p:nvSpPr>
          <p:cNvPr id="7" name="TextBox 6"/>
          <p:cNvSpPr txBox="1"/>
          <p:nvPr/>
        </p:nvSpPr>
        <p:spPr>
          <a:xfrm>
            <a:off x="7092280" y="116632"/>
            <a:ext cx="194316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IMPLEMENTATION</a:t>
            </a:r>
            <a:endParaRPr lang="en-GB" dirty="0"/>
          </a:p>
        </p:txBody>
      </p:sp>
      <p:sp>
        <p:nvSpPr>
          <p:cNvPr id="9" name="TextBox 8"/>
          <p:cNvSpPr txBox="1"/>
          <p:nvPr/>
        </p:nvSpPr>
        <p:spPr>
          <a:xfrm>
            <a:off x="55609" y="114410"/>
            <a:ext cx="4971493" cy="1323439"/>
          </a:xfrm>
          <a:prstGeom prst="rect">
            <a:avLst/>
          </a:prstGeom>
          <a:noFill/>
        </p:spPr>
        <p:txBody>
          <a:bodyPr wrap="square" rtlCol="0">
            <a:spAutoFit/>
          </a:bodyPr>
          <a:lstStyle/>
          <a:p>
            <a:pPr algn="ctr"/>
            <a:r>
              <a:rPr lang="en-GB" sz="1600" i="1" dirty="0" smtClean="0"/>
              <a:t>Fidelity to the scheme is ensured as staff follow a </a:t>
            </a:r>
            <a:r>
              <a:rPr lang="en-GB" sz="1600" i="1" dirty="0"/>
              <a:t>c</a:t>
            </a:r>
            <a:r>
              <a:rPr lang="en-GB" sz="1600" i="1" dirty="0" smtClean="0"/>
              <a:t>lear lesson structure and maintain consistent learning environments. </a:t>
            </a:r>
            <a:r>
              <a:rPr lang="en-GB" sz="1600" i="1" dirty="0"/>
              <a:t>G</a:t>
            </a:r>
            <a:r>
              <a:rPr lang="en-GB" sz="1600" i="1" dirty="0" smtClean="0"/>
              <a:t>uidance and </a:t>
            </a:r>
            <a:r>
              <a:rPr lang="en-GB" sz="1600" i="1" dirty="0"/>
              <a:t>e</a:t>
            </a:r>
            <a:r>
              <a:rPr lang="en-GB" sz="1600" i="1" dirty="0" smtClean="0"/>
              <a:t>xpectations updated and followed by all. Monitoring, team teaching and targeted support provided.</a:t>
            </a:r>
            <a:endParaRPr lang="en-GB" sz="1600" i="1" dirty="0"/>
          </a:p>
        </p:txBody>
      </p:sp>
      <p:sp>
        <p:nvSpPr>
          <p:cNvPr id="10" name="TextBox 9"/>
          <p:cNvSpPr txBox="1"/>
          <p:nvPr/>
        </p:nvSpPr>
        <p:spPr>
          <a:xfrm>
            <a:off x="5272690" y="722193"/>
            <a:ext cx="2075746" cy="2800767"/>
          </a:xfrm>
          <a:prstGeom prst="rect">
            <a:avLst/>
          </a:prstGeom>
          <a:solidFill>
            <a:schemeClr val="accent1">
              <a:lumMod val="40000"/>
              <a:lumOff val="60000"/>
            </a:schemeClr>
          </a:solidFill>
        </p:spPr>
        <p:txBody>
          <a:bodyPr wrap="square" rtlCol="0">
            <a:spAutoFit/>
          </a:bodyPr>
          <a:lstStyle/>
          <a:p>
            <a:pPr algn="ctr"/>
            <a:r>
              <a:rPr lang="en-GB" sz="1600" i="1" dirty="0" smtClean="0"/>
              <a:t>Targeted training, weekly CPD session and regular coaching ensures all staff are confident utilising the resources available to ensure high quality teaching of </a:t>
            </a:r>
            <a:r>
              <a:rPr lang="en-GB" sz="1600" i="1" dirty="0" err="1" smtClean="0"/>
              <a:t>RWInc</a:t>
            </a:r>
            <a:r>
              <a:rPr lang="en-GB" sz="1600" i="1" dirty="0" smtClean="0"/>
              <a:t>. and accurate assessment.</a:t>
            </a:r>
          </a:p>
        </p:txBody>
      </p:sp>
      <p:sp>
        <p:nvSpPr>
          <p:cNvPr id="11" name="TextBox 10"/>
          <p:cNvSpPr txBox="1"/>
          <p:nvPr/>
        </p:nvSpPr>
        <p:spPr>
          <a:xfrm>
            <a:off x="119946" y="3208535"/>
            <a:ext cx="3371933" cy="1569660"/>
          </a:xfrm>
          <a:prstGeom prst="rect">
            <a:avLst/>
          </a:prstGeom>
          <a:solidFill>
            <a:schemeClr val="accent1">
              <a:lumMod val="20000"/>
              <a:lumOff val="80000"/>
            </a:schemeClr>
          </a:solidFill>
        </p:spPr>
        <p:txBody>
          <a:bodyPr wrap="square" rtlCol="0">
            <a:spAutoFit/>
          </a:bodyPr>
          <a:lstStyle/>
          <a:p>
            <a:pPr algn="ctr"/>
            <a:r>
              <a:rPr lang="en-GB" sz="1600" i="1" dirty="0" smtClean="0"/>
              <a:t>Parent workshops, meetings, signposting to resources and various lines of communication created to inform parents and encourage support with phonics and early reading at home </a:t>
            </a:r>
            <a:endParaRPr lang="en-GB" sz="1600" i="1" dirty="0"/>
          </a:p>
        </p:txBody>
      </p:sp>
      <p:pic>
        <p:nvPicPr>
          <p:cNvPr id="1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09229" y="3459075"/>
            <a:ext cx="1417874" cy="1068579"/>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4961253"/>
            <a:ext cx="1732229" cy="1249055"/>
          </a:xfrm>
          <a:prstGeom prst="rect">
            <a:avLst/>
          </a:prstGeom>
          <a:noFill/>
          <a:ln>
            <a:noFill/>
          </a:ln>
          <a:effectLst>
            <a:outerShdw blurRad="50800" dist="38100" dir="2700000" algn="tl" rotWithShape="0">
              <a:schemeClr val="tx1">
                <a:lumMod val="75000"/>
                <a:lumOff val="25000"/>
                <a:alpha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552" y="1564338"/>
            <a:ext cx="2257686" cy="1418520"/>
          </a:xfrm>
          <a:prstGeom prst="rect">
            <a:avLst/>
          </a:prstGeom>
          <a:noFill/>
          <a:ln>
            <a:noFill/>
          </a:ln>
          <a:effectLst>
            <a:outerShdw dist="35921" dir="2700000" algn="ctr" rotWithShape="0">
              <a:schemeClr val="tx1">
                <a:lumMod val="65000"/>
                <a:lumOff val="35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 name="Picture 2" descr="Reading | Warren Hills Community Primary School &amp; Nursery"/>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83869" y="88136"/>
            <a:ext cx="1086172" cy="42632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03645" y="1506424"/>
            <a:ext cx="1584176" cy="1534348"/>
          </a:xfrm>
          <a:prstGeom prst="rect">
            <a:avLst/>
          </a:prstGeom>
          <a:noFill/>
          <a:ln>
            <a:noFill/>
          </a:ln>
          <a:effectLst>
            <a:outerShdw blurRad="50800" dist="38100" dir="2700000" algn="tl" rotWithShape="0">
              <a:schemeClr val="tx1">
                <a:lumMod val="65000"/>
                <a:lumOff val="35000"/>
                <a:alpha val="4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2"/>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7578711" y="1416269"/>
            <a:ext cx="1348037" cy="1004619"/>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44228" y="692696"/>
            <a:ext cx="1388619" cy="604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1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544229" y="2708572"/>
            <a:ext cx="1390920" cy="64389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364088" y="3654116"/>
            <a:ext cx="2791170" cy="1124079"/>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 name="Picture 1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123728" y="5890543"/>
            <a:ext cx="631231" cy="639531"/>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47211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95036" y="3509734"/>
            <a:ext cx="3744416" cy="1612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35496" y="5085184"/>
            <a:ext cx="6512511" cy="1143000"/>
          </a:xfrm>
        </p:spPr>
        <p:txBody>
          <a:bodyPr/>
          <a:lstStyle/>
          <a:p>
            <a:r>
              <a:rPr lang="en-GB" dirty="0" smtClean="0"/>
              <a:t>Quality of Education</a:t>
            </a:r>
            <a:endParaRPr lang="en-GB" dirty="0"/>
          </a:p>
        </p:txBody>
      </p:sp>
      <p:sp>
        <p:nvSpPr>
          <p:cNvPr id="4" name="TextBox 3"/>
          <p:cNvSpPr txBox="1"/>
          <p:nvPr/>
        </p:nvSpPr>
        <p:spPr>
          <a:xfrm>
            <a:off x="107504" y="5930696"/>
            <a:ext cx="8208912" cy="738664"/>
          </a:xfrm>
          <a:prstGeom prst="rect">
            <a:avLst/>
          </a:prstGeom>
          <a:solidFill>
            <a:schemeClr val="accent3">
              <a:lumMod val="20000"/>
              <a:lumOff val="80000"/>
            </a:schemeClr>
          </a:solidFill>
        </p:spPr>
        <p:txBody>
          <a:bodyPr wrap="square" rtlCol="0">
            <a:spAutoFit/>
          </a:bodyPr>
          <a:lstStyle/>
          <a:p>
            <a:pPr algn="ctr"/>
            <a:r>
              <a:rPr lang="en-GB" sz="1400" i="1" dirty="0" smtClean="0"/>
              <a:t>Learners </a:t>
            </a:r>
            <a:r>
              <a:rPr lang="en-GB" sz="1400" i="1" dirty="0"/>
              <a:t>develop detailed knowledge and skills across the curriculum and, as a result, achieve well. Where relevant, this is reflected in results from national tests and examinations that meet government expectations, or in the qualifications </a:t>
            </a:r>
            <a:r>
              <a:rPr lang="en-GB" sz="1400" i="1" dirty="0" smtClean="0"/>
              <a:t>obtained.</a:t>
            </a:r>
            <a:endParaRPr lang="en-GB" sz="1400" i="1" dirty="0"/>
          </a:p>
        </p:txBody>
      </p:sp>
      <p:sp>
        <p:nvSpPr>
          <p:cNvPr id="5" name="TextBox 4"/>
          <p:cNvSpPr txBox="1"/>
          <p:nvPr/>
        </p:nvSpPr>
        <p:spPr>
          <a:xfrm>
            <a:off x="8521351" y="6381328"/>
            <a:ext cx="598241" cy="369332"/>
          </a:xfrm>
          <a:prstGeom prst="rect">
            <a:avLst/>
          </a:prstGeom>
          <a:noFill/>
        </p:spPr>
        <p:txBody>
          <a:bodyPr wrap="none" rtlCol="0">
            <a:spAutoFit/>
          </a:bodyPr>
          <a:lstStyle/>
          <a:p>
            <a:r>
              <a:rPr lang="en-GB" dirty="0" smtClean="0"/>
              <a:t>(11)</a:t>
            </a:r>
            <a:endParaRPr lang="en-GB"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935" y="5168131"/>
            <a:ext cx="504056" cy="504056"/>
          </a:xfrm>
          <a:prstGeom prst="rect">
            <a:avLst/>
          </a:prstGeom>
        </p:spPr>
      </p:pic>
      <p:sp>
        <p:nvSpPr>
          <p:cNvPr id="7" name="TextBox 6"/>
          <p:cNvSpPr txBox="1"/>
          <p:nvPr/>
        </p:nvSpPr>
        <p:spPr>
          <a:xfrm>
            <a:off x="8015866" y="116632"/>
            <a:ext cx="92358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IMPACT</a:t>
            </a:r>
            <a:endParaRPr lang="en-GB" dirty="0"/>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1960" y="692696"/>
            <a:ext cx="4646290" cy="2699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3255602" y="282134"/>
            <a:ext cx="5708886" cy="338554"/>
          </a:xfrm>
          <a:prstGeom prst="rect">
            <a:avLst/>
          </a:prstGeom>
          <a:noFill/>
        </p:spPr>
        <p:txBody>
          <a:bodyPr wrap="square" rtlCol="0">
            <a:spAutoFit/>
          </a:bodyPr>
          <a:lstStyle/>
          <a:p>
            <a:pPr algn="ctr"/>
            <a:r>
              <a:rPr lang="en-GB" sz="1600" i="1" u="sng" dirty="0" smtClean="0"/>
              <a:t>Progression of Skills and Knowledge</a:t>
            </a:r>
            <a:endParaRPr lang="en-GB" sz="1600" i="1" u="sng" dirty="0"/>
          </a:p>
        </p:txBody>
      </p:sp>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653" y="1196752"/>
            <a:ext cx="3805283" cy="2783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p:cNvSpPr txBox="1"/>
          <p:nvPr/>
        </p:nvSpPr>
        <p:spPr>
          <a:xfrm>
            <a:off x="115236" y="205189"/>
            <a:ext cx="3900557" cy="830997"/>
          </a:xfrm>
          <a:prstGeom prst="rect">
            <a:avLst/>
          </a:prstGeom>
          <a:solidFill>
            <a:schemeClr val="tx2">
              <a:lumMod val="20000"/>
              <a:lumOff val="80000"/>
            </a:schemeClr>
          </a:solidFill>
        </p:spPr>
        <p:txBody>
          <a:bodyPr wrap="square" rtlCol="0">
            <a:spAutoFit/>
          </a:bodyPr>
          <a:lstStyle/>
          <a:p>
            <a:pPr algn="ctr"/>
            <a:r>
              <a:rPr lang="en-GB" sz="1600" i="1" dirty="0" smtClean="0"/>
              <a:t>School wide data consistently above national standards e.g. End of KS2 data for RWM = 85% </a:t>
            </a:r>
            <a:r>
              <a:rPr lang="en-GB" sz="1600" i="1" dirty="0" err="1" smtClean="0"/>
              <a:t>vs</a:t>
            </a:r>
            <a:r>
              <a:rPr lang="en-GB" sz="1600" i="1" dirty="0" smtClean="0"/>
              <a:t> 61% national.</a:t>
            </a:r>
            <a:endParaRPr lang="en-GB" sz="1600" i="1" dirty="0"/>
          </a:p>
        </p:txBody>
      </p:sp>
      <p:sp>
        <p:nvSpPr>
          <p:cNvPr id="19" name="TextBox 18"/>
          <p:cNvSpPr txBox="1"/>
          <p:nvPr/>
        </p:nvSpPr>
        <p:spPr>
          <a:xfrm>
            <a:off x="2771800" y="3980062"/>
            <a:ext cx="2326797" cy="830997"/>
          </a:xfrm>
          <a:prstGeom prst="rect">
            <a:avLst/>
          </a:prstGeom>
          <a:solidFill>
            <a:schemeClr val="tx2">
              <a:lumMod val="20000"/>
              <a:lumOff val="80000"/>
            </a:schemeClr>
          </a:solidFill>
        </p:spPr>
        <p:txBody>
          <a:bodyPr wrap="square" rtlCol="0">
            <a:spAutoFit/>
          </a:bodyPr>
          <a:lstStyle/>
          <a:p>
            <a:pPr algn="ctr"/>
            <a:r>
              <a:rPr lang="en-GB" sz="1600" i="1" dirty="0" smtClean="0"/>
              <a:t>Achievement is at the heart of our school vision and values.</a:t>
            </a:r>
            <a:endParaRPr lang="en-GB" sz="1600" i="1" dirty="0"/>
          </a:p>
        </p:txBody>
      </p:sp>
    </p:spTree>
    <p:extLst>
      <p:ext uri="{BB962C8B-B14F-4D97-AF65-F5344CB8AC3E}">
        <p14:creationId xmlns:p14="http://schemas.microsoft.com/office/powerpoint/2010/main" val="28842101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5382344"/>
            <a:ext cx="6512511" cy="1143000"/>
          </a:xfrm>
        </p:spPr>
        <p:txBody>
          <a:bodyPr/>
          <a:lstStyle/>
          <a:p>
            <a:r>
              <a:rPr lang="en-GB" dirty="0" smtClean="0"/>
              <a:t>Quality of Education</a:t>
            </a:r>
            <a:endParaRPr lang="en-GB" dirty="0"/>
          </a:p>
        </p:txBody>
      </p:sp>
      <p:sp>
        <p:nvSpPr>
          <p:cNvPr id="4" name="TextBox 3"/>
          <p:cNvSpPr txBox="1"/>
          <p:nvPr/>
        </p:nvSpPr>
        <p:spPr>
          <a:xfrm>
            <a:off x="2519772" y="6218148"/>
            <a:ext cx="6588732" cy="523220"/>
          </a:xfrm>
          <a:prstGeom prst="rect">
            <a:avLst/>
          </a:prstGeom>
          <a:solidFill>
            <a:schemeClr val="accent3">
              <a:lumMod val="20000"/>
              <a:lumOff val="80000"/>
            </a:schemeClr>
          </a:solidFill>
        </p:spPr>
        <p:txBody>
          <a:bodyPr wrap="square" rtlCol="0">
            <a:spAutoFit/>
          </a:bodyPr>
          <a:lstStyle/>
          <a:p>
            <a:pPr algn="ctr"/>
            <a:r>
              <a:rPr lang="en-GB" sz="1400" i="1" dirty="0" smtClean="0"/>
              <a:t>Learners </a:t>
            </a:r>
            <a:r>
              <a:rPr lang="en-GB" sz="1400" i="1" dirty="0"/>
              <a:t>are ready for the next stage of education. They gain qualifications that allow them to go on to destinations that meet their interests, </a:t>
            </a:r>
            <a:r>
              <a:rPr lang="en-GB" sz="1400" i="1" dirty="0" smtClean="0"/>
              <a:t>aspirations.</a:t>
            </a:r>
            <a:endParaRPr lang="en-GB" sz="1400" i="1" dirty="0"/>
          </a:p>
        </p:txBody>
      </p:sp>
      <p:sp>
        <p:nvSpPr>
          <p:cNvPr id="5" name="TextBox 4"/>
          <p:cNvSpPr txBox="1"/>
          <p:nvPr/>
        </p:nvSpPr>
        <p:spPr>
          <a:xfrm>
            <a:off x="8477659" y="100732"/>
            <a:ext cx="598241" cy="369332"/>
          </a:xfrm>
          <a:prstGeom prst="rect">
            <a:avLst/>
          </a:prstGeom>
          <a:noFill/>
        </p:spPr>
        <p:txBody>
          <a:bodyPr wrap="none" rtlCol="0">
            <a:spAutoFit/>
          </a:bodyPr>
          <a:lstStyle/>
          <a:p>
            <a:r>
              <a:rPr lang="en-GB" dirty="0" smtClean="0"/>
              <a:t>(12)</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42199" y="5465291"/>
            <a:ext cx="504056" cy="504056"/>
          </a:xfrm>
          <a:prstGeom prst="rect">
            <a:avLst/>
          </a:prstGeom>
        </p:spPr>
      </p:pic>
      <p:sp>
        <p:nvSpPr>
          <p:cNvPr id="7" name="TextBox 6"/>
          <p:cNvSpPr txBox="1"/>
          <p:nvPr/>
        </p:nvSpPr>
        <p:spPr>
          <a:xfrm>
            <a:off x="7524328" y="116632"/>
            <a:ext cx="92358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IMPACT</a:t>
            </a:r>
            <a:endParaRPr lang="en-GB" dirty="0"/>
          </a:p>
        </p:txBody>
      </p:sp>
      <p:pic>
        <p:nvPicPr>
          <p:cNvPr id="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16" y="116633"/>
            <a:ext cx="1672906"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2051720" y="188640"/>
            <a:ext cx="2376264" cy="954107"/>
          </a:xfrm>
          <a:prstGeom prst="rect">
            <a:avLst/>
          </a:prstGeom>
          <a:solidFill>
            <a:schemeClr val="accent2">
              <a:lumMod val="20000"/>
              <a:lumOff val="80000"/>
            </a:schemeClr>
          </a:solidFill>
        </p:spPr>
        <p:txBody>
          <a:bodyPr wrap="square" rtlCol="0">
            <a:spAutoFit/>
          </a:bodyPr>
          <a:lstStyle/>
          <a:p>
            <a:pPr algn="ctr"/>
            <a:r>
              <a:rPr lang="en-GB" sz="1400" i="1" dirty="0" smtClean="0"/>
              <a:t>School-wide commitment to ensure pupils leave Stanburn ‘prepared for their next stage’.</a:t>
            </a:r>
            <a:endParaRPr lang="en-GB" sz="1400" i="1" dirty="0"/>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1772816"/>
            <a:ext cx="2390776" cy="175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4754944" y="548680"/>
            <a:ext cx="4281552" cy="1169551"/>
          </a:xfrm>
          <a:prstGeom prst="rect">
            <a:avLst/>
          </a:prstGeom>
          <a:noFill/>
        </p:spPr>
        <p:txBody>
          <a:bodyPr wrap="square" rtlCol="0">
            <a:spAutoFit/>
          </a:bodyPr>
          <a:lstStyle/>
          <a:p>
            <a:pPr algn="ctr"/>
            <a:r>
              <a:rPr lang="en-GB" sz="1400" i="1" dirty="0"/>
              <a:t>Pupils at Stanburn are offered a substantial range of </a:t>
            </a:r>
            <a:r>
              <a:rPr lang="en-GB" sz="1400" b="1" i="1" dirty="0"/>
              <a:t>extra-curricular clubs </a:t>
            </a:r>
            <a:r>
              <a:rPr lang="en-GB" sz="1400" i="1" dirty="0"/>
              <a:t>to allow them to gain skills and qualifications across a range of interests preparing them for the next stage of their learning. </a:t>
            </a:r>
          </a:p>
        </p:txBody>
      </p:sp>
      <p:cxnSp>
        <p:nvCxnSpPr>
          <p:cNvPr id="9" name="Straight Arrow Connector 8"/>
          <p:cNvCxnSpPr/>
          <p:nvPr/>
        </p:nvCxnSpPr>
        <p:spPr>
          <a:xfrm flipV="1">
            <a:off x="1691680" y="1052736"/>
            <a:ext cx="792088" cy="122413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4249" y="3933056"/>
            <a:ext cx="2152316" cy="1296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p:nvSpPr>
        <p:spPr>
          <a:xfrm>
            <a:off x="7380312" y="3429000"/>
            <a:ext cx="1659108" cy="338554"/>
          </a:xfrm>
          <a:prstGeom prst="rect">
            <a:avLst/>
          </a:prstGeom>
          <a:solidFill>
            <a:schemeClr val="accent1">
              <a:lumMod val="20000"/>
              <a:lumOff val="80000"/>
            </a:schemeClr>
          </a:solidFill>
        </p:spPr>
        <p:txBody>
          <a:bodyPr wrap="square" rtlCol="0">
            <a:spAutoFit/>
          </a:bodyPr>
          <a:lstStyle/>
          <a:p>
            <a:pPr algn="ctr"/>
            <a:r>
              <a:rPr lang="en-GB" sz="1600" i="1" u="sng" dirty="0" smtClean="0"/>
              <a:t>Mindfulness</a:t>
            </a:r>
            <a:endParaRPr lang="en-GB" sz="1600" i="1" u="sng" dirty="0"/>
          </a:p>
        </p:txBody>
      </p:sp>
      <p:sp>
        <p:nvSpPr>
          <p:cNvPr id="18" name="TextBox 17"/>
          <p:cNvSpPr txBox="1"/>
          <p:nvPr/>
        </p:nvSpPr>
        <p:spPr>
          <a:xfrm>
            <a:off x="7020272" y="5060174"/>
            <a:ext cx="995594" cy="338554"/>
          </a:xfrm>
          <a:prstGeom prst="rect">
            <a:avLst/>
          </a:prstGeom>
          <a:solidFill>
            <a:schemeClr val="accent1">
              <a:lumMod val="20000"/>
              <a:lumOff val="80000"/>
            </a:schemeClr>
          </a:solidFill>
        </p:spPr>
        <p:txBody>
          <a:bodyPr wrap="square" rtlCol="0">
            <a:spAutoFit/>
          </a:bodyPr>
          <a:lstStyle/>
          <a:p>
            <a:pPr algn="ctr"/>
            <a:r>
              <a:rPr lang="en-GB" sz="1600" i="1" u="sng" dirty="0" smtClean="0"/>
              <a:t>Ballet</a:t>
            </a:r>
            <a:endParaRPr lang="en-GB" sz="1600" i="1" u="sng" dirty="0"/>
          </a:p>
        </p:txBody>
      </p:sp>
      <p:pic>
        <p:nvPicPr>
          <p:cNvPr id="7172"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78903" y="1700808"/>
            <a:ext cx="1895720" cy="1404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TextBox 19"/>
          <p:cNvSpPr txBox="1"/>
          <p:nvPr/>
        </p:nvSpPr>
        <p:spPr>
          <a:xfrm>
            <a:off x="5156448" y="2996952"/>
            <a:ext cx="1215752" cy="338554"/>
          </a:xfrm>
          <a:prstGeom prst="rect">
            <a:avLst/>
          </a:prstGeom>
          <a:solidFill>
            <a:schemeClr val="accent1">
              <a:lumMod val="20000"/>
              <a:lumOff val="80000"/>
            </a:schemeClr>
          </a:solidFill>
        </p:spPr>
        <p:txBody>
          <a:bodyPr wrap="square" rtlCol="0">
            <a:spAutoFit/>
          </a:bodyPr>
          <a:lstStyle/>
          <a:p>
            <a:pPr algn="ctr"/>
            <a:r>
              <a:rPr lang="en-GB" sz="1600" i="1" u="sng" dirty="0" smtClean="0"/>
              <a:t>Yoga</a:t>
            </a:r>
            <a:endParaRPr lang="en-GB" sz="1600" i="1" u="sng" dirty="0"/>
          </a:p>
        </p:txBody>
      </p:sp>
      <p:pic>
        <p:nvPicPr>
          <p:cNvPr id="7173"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9792" y="3212976"/>
            <a:ext cx="2174462" cy="1684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Box 21"/>
          <p:cNvSpPr txBox="1"/>
          <p:nvPr/>
        </p:nvSpPr>
        <p:spPr>
          <a:xfrm>
            <a:off x="2375756" y="4869160"/>
            <a:ext cx="2093552" cy="338554"/>
          </a:xfrm>
          <a:prstGeom prst="rect">
            <a:avLst/>
          </a:prstGeom>
          <a:solidFill>
            <a:schemeClr val="accent1">
              <a:lumMod val="20000"/>
              <a:lumOff val="80000"/>
            </a:schemeClr>
          </a:solidFill>
        </p:spPr>
        <p:txBody>
          <a:bodyPr wrap="square" rtlCol="0">
            <a:spAutoFit/>
          </a:bodyPr>
          <a:lstStyle/>
          <a:p>
            <a:pPr algn="ctr"/>
            <a:r>
              <a:rPr lang="en-GB" sz="1600" i="1" u="sng" dirty="0" smtClean="0"/>
              <a:t>African Drumming</a:t>
            </a:r>
            <a:endParaRPr lang="en-GB" sz="1600" i="1" u="sng" dirty="0"/>
          </a:p>
        </p:txBody>
      </p:sp>
      <p:pic>
        <p:nvPicPr>
          <p:cNvPr id="7174" name="Picture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53460" y="4045234"/>
            <a:ext cx="1763900" cy="1111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 name="TextBox 24"/>
          <p:cNvSpPr txBox="1"/>
          <p:nvPr/>
        </p:nvSpPr>
        <p:spPr>
          <a:xfrm>
            <a:off x="5326763" y="3645024"/>
            <a:ext cx="1405477" cy="338554"/>
          </a:xfrm>
          <a:prstGeom prst="rect">
            <a:avLst/>
          </a:prstGeom>
          <a:solidFill>
            <a:schemeClr val="accent1">
              <a:lumMod val="20000"/>
              <a:lumOff val="80000"/>
            </a:schemeClr>
          </a:solidFill>
        </p:spPr>
        <p:txBody>
          <a:bodyPr wrap="square" rtlCol="0">
            <a:spAutoFit/>
          </a:bodyPr>
          <a:lstStyle/>
          <a:p>
            <a:pPr algn="ctr"/>
            <a:r>
              <a:rPr lang="en-GB" sz="1600" i="1" u="sng" dirty="0" smtClean="0"/>
              <a:t>Rock Steady</a:t>
            </a:r>
            <a:endParaRPr lang="en-GB" sz="1600" i="1" u="sng" dirty="0"/>
          </a:p>
        </p:txBody>
      </p:sp>
      <p:pic>
        <p:nvPicPr>
          <p:cNvPr id="7176"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403128" y="1484784"/>
            <a:ext cx="1808832"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TextBox 26"/>
          <p:cNvSpPr txBox="1"/>
          <p:nvPr/>
        </p:nvSpPr>
        <p:spPr>
          <a:xfrm>
            <a:off x="2094127" y="2792510"/>
            <a:ext cx="1069525" cy="338554"/>
          </a:xfrm>
          <a:prstGeom prst="rect">
            <a:avLst/>
          </a:prstGeom>
          <a:solidFill>
            <a:schemeClr val="accent1">
              <a:lumMod val="20000"/>
              <a:lumOff val="80000"/>
            </a:schemeClr>
          </a:solidFill>
        </p:spPr>
        <p:txBody>
          <a:bodyPr wrap="square" rtlCol="0">
            <a:spAutoFit/>
          </a:bodyPr>
          <a:lstStyle/>
          <a:p>
            <a:pPr algn="ctr"/>
            <a:r>
              <a:rPr lang="en-GB" sz="1600" i="1" u="sng" dirty="0" smtClean="0"/>
              <a:t>Robotics</a:t>
            </a:r>
            <a:endParaRPr lang="en-GB" sz="1600" i="1" u="sng" dirty="0"/>
          </a:p>
        </p:txBody>
      </p:sp>
      <p:pic>
        <p:nvPicPr>
          <p:cNvPr id="7178"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7504" y="4365104"/>
            <a:ext cx="2160240" cy="1743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TextBox 31"/>
          <p:cNvSpPr txBox="1"/>
          <p:nvPr/>
        </p:nvSpPr>
        <p:spPr>
          <a:xfrm>
            <a:off x="179512" y="6074132"/>
            <a:ext cx="2237541" cy="523220"/>
          </a:xfrm>
          <a:prstGeom prst="rect">
            <a:avLst/>
          </a:prstGeom>
          <a:solidFill>
            <a:schemeClr val="accent2">
              <a:lumMod val="20000"/>
              <a:lumOff val="80000"/>
            </a:schemeClr>
          </a:solidFill>
        </p:spPr>
        <p:txBody>
          <a:bodyPr wrap="square" rtlCol="0">
            <a:spAutoFit/>
          </a:bodyPr>
          <a:lstStyle/>
          <a:p>
            <a:pPr algn="ctr"/>
            <a:r>
              <a:rPr lang="en-GB" sz="1400" i="1" dirty="0" smtClean="0"/>
              <a:t>Pre-transition visits for key pupils.</a:t>
            </a:r>
            <a:endParaRPr lang="en-GB" sz="1400" i="1" dirty="0"/>
          </a:p>
        </p:txBody>
      </p:sp>
    </p:spTree>
    <p:extLst>
      <p:ext uri="{BB962C8B-B14F-4D97-AF65-F5344CB8AC3E}">
        <p14:creationId xmlns:p14="http://schemas.microsoft.com/office/powerpoint/2010/main" val="1153741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5297" y="5454352"/>
            <a:ext cx="6512511" cy="1143000"/>
          </a:xfrm>
        </p:spPr>
        <p:txBody>
          <a:bodyPr/>
          <a:lstStyle/>
          <a:p>
            <a:r>
              <a:rPr lang="en-GB" dirty="0" smtClean="0"/>
              <a:t>Quality of Education</a:t>
            </a:r>
            <a:endParaRPr lang="en-GB" dirty="0"/>
          </a:p>
        </p:txBody>
      </p:sp>
      <p:sp>
        <p:nvSpPr>
          <p:cNvPr id="4" name="TextBox 3"/>
          <p:cNvSpPr txBox="1"/>
          <p:nvPr/>
        </p:nvSpPr>
        <p:spPr>
          <a:xfrm>
            <a:off x="3203848" y="6289575"/>
            <a:ext cx="5688632" cy="307777"/>
          </a:xfrm>
          <a:prstGeom prst="rect">
            <a:avLst/>
          </a:prstGeom>
          <a:solidFill>
            <a:schemeClr val="accent3">
              <a:lumMod val="20000"/>
              <a:lumOff val="80000"/>
            </a:schemeClr>
          </a:solidFill>
        </p:spPr>
        <p:txBody>
          <a:bodyPr wrap="square" rtlCol="0">
            <a:spAutoFit/>
          </a:bodyPr>
          <a:lstStyle/>
          <a:p>
            <a:pPr algn="ctr"/>
            <a:r>
              <a:rPr lang="en-GB" sz="1400" i="1" dirty="0"/>
              <a:t>Children read widely and often, with fluency and comprehension.</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95736" y="5537299"/>
            <a:ext cx="504056" cy="504056"/>
          </a:xfrm>
          <a:prstGeom prst="rect">
            <a:avLst/>
          </a:prstGeom>
        </p:spPr>
      </p:pic>
      <p:sp>
        <p:nvSpPr>
          <p:cNvPr id="7" name="TextBox 6"/>
          <p:cNvSpPr txBox="1"/>
          <p:nvPr/>
        </p:nvSpPr>
        <p:spPr>
          <a:xfrm>
            <a:off x="8015866" y="116632"/>
            <a:ext cx="923586"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GB" dirty="0" smtClean="0"/>
              <a:t>IMPACT</a:t>
            </a:r>
            <a:endParaRPr lang="en-GB" dirty="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30974" y="2700842"/>
            <a:ext cx="2461506" cy="184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p:cNvSpPr txBox="1"/>
          <p:nvPr/>
        </p:nvSpPr>
        <p:spPr>
          <a:xfrm>
            <a:off x="6430974" y="2340263"/>
            <a:ext cx="2448272" cy="307777"/>
          </a:xfrm>
          <a:prstGeom prst="rect">
            <a:avLst/>
          </a:prstGeom>
          <a:noFill/>
        </p:spPr>
        <p:txBody>
          <a:bodyPr wrap="square" rtlCol="0">
            <a:spAutoFit/>
          </a:bodyPr>
          <a:lstStyle/>
          <a:p>
            <a:pPr algn="ctr"/>
            <a:r>
              <a:rPr lang="en-GB" sz="1400" i="1" dirty="0" smtClean="0"/>
              <a:t>Library Club in full swing!</a:t>
            </a:r>
            <a:endParaRPr lang="en-GB" sz="1400" i="1" dirty="0"/>
          </a:p>
        </p:txBody>
      </p:sp>
      <p:pic>
        <p:nvPicPr>
          <p:cNvPr id="11"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8941" y="1140658"/>
            <a:ext cx="1588438" cy="2187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192796" y="3392173"/>
            <a:ext cx="4163180" cy="738664"/>
          </a:xfrm>
          <a:prstGeom prst="rect">
            <a:avLst/>
          </a:prstGeom>
          <a:solidFill>
            <a:schemeClr val="accent1">
              <a:lumMod val="20000"/>
              <a:lumOff val="80000"/>
            </a:schemeClr>
          </a:solidFill>
        </p:spPr>
        <p:txBody>
          <a:bodyPr wrap="square" rtlCol="0">
            <a:spAutoFit/>
          </a:bodyPr>
          <a:lstStyle/>
          <a:p>
            <a:pPr algn="ctr"/>
            <a:r>
              <a:rPr lang="en-GB" sz="1400" i="1" dirty="0" err="1" smtClean="0"/>
              <a:t>Stanburn’s</a:t>
            </a:r>
            <a:r>
              <a:rPr lang="en-GB" sz="1400" i="1" dirty="0" smtClean="0"/>
              <a:t> reading vending machine encourages pupils to read for pleasure and gives them the ‘gift’ of reading.</a:t>
            </a:r>
            <a:endParaRPr lang="en-GB" sz="1400" i="1" dirty="0"/>
          </a:p>
        </p:txBody>
      </p:sp>
      <p:sp>
        <p:nvSpPr>
          <p:cNvPr id="13" name="TextBox 12"/>
          <p:cNvSpPr txBox="1"/>
          <p:nvPr/>
        </p:nvSpPr>
        <p:spPr>
          <a:xfrm>
            <a:off x="1477684" y="44627"/>
            <a:ext cx="3232045" cy="954107"/>
          </a:xfrm>
          <a:prstGeom prst="rect">
            <a:avLst/>
          </a:prstGeom>
          <a:noFill/>
        </p:spPr>
        <p:txBody>
          <a:bodyPr wrap="square" rtlCol="0">
            <a:spAutoFit/>
          </a:bodyPr>
          <a:lstStyle/>
          <a:p>
            <a:pPr algn="ctr"/>
            <a:r>
              <a:rPr lang="en-GB" sz="1400" b="1" i="1" dirty="0" smtClean="0"/>
              <a:t>Time to Read!</a:t>
            </a:r>
          </a:p>
          <a:p>
            <a:pPr algn="ctr"/>
            <a:r>
              <a:rPr lang="en-GB" sz="1400" i="1" dirty="0" smtClean="0"/>
              <a:t>9am – 9:30am pupils across the whole school read either in phonics groups or VIPERS lessons.</a:t>
            </a:r>
            <a:endParaRPr lang="en-GB" sz="1400" i="1" dirty="0"/>
          </a:p>
        </p:txBody>
      </p:sp>
      <p:pic>
        <p:nvPicPr>
          <p:cNvPr id="8196" name="Picture 4" descr="Back To School Cartoon Book Reading Time Sticker, Vector Stock Vector ..."/>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7710" t="20915" r="6139" b="21892"/>
          <a:stretch/>
        </p:blipFill>
        <p:spPr bwMode="auto">
          <a:xfrm>
            <a:off x="192796" y="84032"/>
            <a:ext cx="1210852" cy="803863"/>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615846" y="3522978"/>
            <a:ext cx="1540330" cy="1179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p:nvSpPr>
        <p:spPr>
          <a:xfrm>
            <a:off x="4644007" y="4764708"/>
            <a:ext cx="3960441" cy="738664"/>
          </a:xfrm>
          <a:prstGeom prst="rect">
            <a:avLst/>
          </a:prstGeom>
          <a:noFill/>
        </p:spPr>
        <p:txBody>
          <a:bodyPr wrap="square" rtlCol="0">
            <a:spAutoFit/>
          </a:bodyPr>
          <a:lstStyle/>
          <a:p>
            <a:pPr algn="ctr"/>
            <a:r>
              <a:rPr lang="en-GB" sz="1400" i="1" dirty="0" smtClean="0"/>
              <a:t>Live lessons with popular authors organised to encourage children to have a love of reading and expose them to new authors and books.</a:t>
            </a:r>
            <a:endParaRPr lang="en-GB" sz="1400" i="1" dirty="0"/>
          </a:p>
        </p:txBody>
      </p:sp>
      <p:sp>
        <p:nvSpPr>
          <p:cNvPr id="9" name="TextBox 8"/>
          <p:cNvSpPr txBox="1"/>
          <p:nvPr/>
        </p:nvSpPr>
        <p:spPr>
          <a:xfrm>
            <a:off x="1947458" y="1140658"/>
            <a:ext cx="3589682" cy="1169551"/>
          </a:xfrm>
          <a:prstGeom prst="rect">
            <a:avLst/>
          </a:prstGeom>
          <a:noFill/>
          <a:ln w="38100">
            <a:solidFill>
              <a:schemeClr val="accent1"/>
            </a:solidFill>
          </a:ln>
        </p:spPr>
        <p:txBody>
          <a:bodyPr wrap="square" rtlCol="0">
            <a:spAutoFit/>
          </a:bodyPr>
          <a:lstStyle/>
          <a:p>
            <a:pPr algn="ctr"/>
            <a:r>
              <a:rPr lang="en-GB" sz="1400" i="1" dirty="0" smtClean="0"/>
              <a:t>Monitoring of reading planning across the school and CPD delivered to ensure all teachers have the skills needed to ensure children read with fluency and comprehension.</a:t>
            </a:r>
            <a:endParaRPr lang="en-GB" sz="1400" i="1" dirty="0"/>
          </a:p>
        </p:txBody>
      </p:sp>
      <p:pic>
        <p:nvPicPr>
          <p:cNvPr id="8198" name="Picture 6"/>
          <p:cNvPicPr>
            <a:picLocks noChangeAspect="1" noChangeArrowheads="1"/>
          </p:cNvPicPr>
          <p:nvPr/>
        </p:nvPicPr>
        <p:blipFill rotWithShape="1">
          <a:blip r:embed="rId7">
            <a:extLst>
              <a:ext uri="{28A0092B-C50C-407E-A947-70E740481C1C}">
                <a14:useLocalDpi xmlns:a14="http://schemas.microsoft.com/office/drawing/2010/main" val="0"/>
              </a:ext>
            </a:extLst>
          </a:blip>
          <a:srcRect l="29303"/>
          <a:stretch/>
        </p:blipFill>
        <p:spPr bwMode="auto">
          <a:xfrm>
            <a:off x="2483768" y="2371352"/>
            <a:ext cx="2223933" cy="658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9"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707701" y="2100940"/>
            <a:ext cx="1160443" cy="1140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97150" y="692435"/>
            <a:ext cx="2391274" cy="1462708"/>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TextBox 19"/>
          <p:cNvSpPr txBox="1"/>
          <p:nvPr/>
        </p:nvSpPr>
        <p:spPr>
          <a:xfrm>
            <a:off x="4912473" y="44627"/>
            <a:ext cx="2971895" cy="584775"/>
          </a:xfrm>
          <a:prstGeom prst="rect">
            <a:avLst/>
          </a:prstGeom>
          <a:solidFill>
            <a:schemeClr val="tx2">
              <a:lumMod val="20000"/>
              <a:lumOff val="80000"/>
            </a:schemeClr>
          </a:solidFill>
        </p:spPr>
        <p:txBody>
          <a:bodyPr wrap="square" rtlCol="0">
            <a:spAutoFit/>
          </a:bodyPr>
          <a:lstStyle/>
          <a:p>
            <a:pPr algn="ctr"/>
            <a:r>
              <a:rPr lang="en-GB" sz="1600" i="1" dirty="0" smtClean="0"/>
              <a:t>Book at Bedtime events for Reception and Year 1</a:t>
            </a:r>
            <a:endParaRPr lang="en-GB" sz="1600" i="1" dirty="0"/>
          </a:p>
        </p:txBody>
      </p:sp>
      <p:pic>
        <p:nvPicPr>
          <p:cNvPr id="2052" name="Picture 4" descr="Upcoming Scholastic Book Fair - October 21 – October 26 | Seven Oaks  Elementary"/>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7725" y="4249730"/>
            <a:ext cx="1739733" cy="97947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234718" y="5332610"/>
            <a:ext cx="1685746" cy="1384995"/>
          </a:xfrm>
          <a:prstGeom prst="rect">
            <a:avLst/>
          </a:prstGeom>
          <a:solidFill>
            <a:schemeClr val="accent1">
              <a:lumMod val="40000"/>
              <a:lumOff val="60000"/>
            </a:schemeClr>
          </a:solidFill>
        </p:spPr>
        <p:txBody>
          <a:bodyPr wrap="square" rtlCol="0">
            <a:spAutoFit/>
          </a:bodyPr>
          <a:lstStyle/>
          <a:p>
            <a:pPr algn="ctr"/>
            <a:r>
              <a:rPr lang="en-GB" sz="1400" i="1" dirty="0" smtClean="0"/>
              <a:t>Two visits a year by the Book Fair allows pupils the chance to purchase high quality texts.</a:t>
            </a:r>
            <a:endParaRPr lang="en-GB" sz="1400" i="1" dirty="0"/>
          </a:p>
        </p:txBody>
      </p:sp>
      <p:pic>
        <p:nvPicPr>
          <p:cNvPr id="2053" name="Picture 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413890" y="4249730"/>
            <a:ext cx="2009094" cy="1171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6145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731" y="1844824"/>
            <a:ext cx="8297863"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56635" y="692696"/>
            <a:ext cx="2988319" cy="369332"/>
          </a:xfrm>
          <a:prstGeom prst="rect">
            <a:avLst/>
          </a:prstGeom>
          <a:noFill/>
        </p:spPr>
        <p:txBody>
          <a:bodyPr wrap="none" rtlCol="0">
            <a:spAutoFit/>
          </a:bodyPr>
          <a:lstStyle/>
          <a:p>
            <a:r>
              <a:rPr lang="en-GB" dirty="0" smtClean="0"/>
              <a:t>But don’t just believe us….</a:t>
            </a:r>
            <a:endParaRPr lang="en-GB" dirty="0"/>
          </a:p>
        </p:txBody>
      </p:sp>
    </p:spTree>
    <p:extLst>
      <p:ext uri="{BB962C8B-B14F-4D97-AF65-F5344CB8AC3E}">
        <p14:creationId xmlns:p14="http://schemas.microsoft.com/office/powerpoint/2010/main" val="1126138659"/>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13672</TotalTime>
  <Words>1247</Words>
  <Application>Microsoft Office PowerPoint</Application>
  <PresentationFormat>On-screen Show (4:3)</PresentationFormat>
  <Paragraphs>114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Slipstream</vt:lpstr>
      <vt:lpstr>PowerPoint Presentation</vt:lpstr>
      <vt:lpstr>Quality of Education</vt:lpstr>
      <vt:lpstr>Quality of Education</vt:lpstr>
      <vt:lpstr>Quality of Education</vt:lpstr>
      <vt:lpstr>Quality of Education</vt:lpstr>
      <vt:lpstr>Quality of Education</vt:lpstr>
      <vt:lpstr>Quality of Education</vt:lpstr>
      <vt:lpstr>Quality of Education</vt:lpstr>
      <vt:lpstr>Quality of Education</vt:lpstr>
      <vt:lpstr>Quality of Education</vt:lpstr>
      <vt:lpstr>Quality of Education</vt:lpstr>
      <vt:lpstr>Quality of Education</vt:lpstr>
      <vt:lpstr>Quality of Education</vt:lpstr>
      <vt:lpstr>Quality of Education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Hartland</dc:creator>
  <cp:lastModifiedBy>K  Hartland</cp:lastModifiedBy>
  <cp:revision>50</cp:revision>
  <cp:lastPrinted>2024-12-03T16:53:22Z</cp:lastPrinted>
  <dcterms:created xsi:type="dcterms:W3CDTF">2024-11-17T18:35:58Z</dcterms:created>
  <dcterms:modified xsi:type="dcterms:W3CDTF">2024-12-03T19:42:25Z</dcterms:modified>
</cp:coreProperties>
</file>